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14" r:id="rId2"/>
    <p:sldId id="307" r:id="rId3"/>
    <p:sldId id="342" r:id="rId4"/>
    <p:sldId id="351" r:id="rId5"/>
    <p:sldId id="353" r:id="rId6"/>
    <p:sldId id="352" r:id="rId7"/>
    <p:sldId id="354" r:id="rId8"/>
    <p:sldId id="357" r:id="rId9"/>
    <p:sldId id="355" r:id="rId10"/>
    <p:sldId id="356" r:id="rId11"/>
    <p:sldId id="358" r:id="rId12"/>
    <p:sldId id="361" r:id="rId13"/>
    <p:sldId id="362" r:id="rId14"/>
    <p:sldId id="363" r:id="rId15"/>
    <p:sldId id="312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464" autoAdjust="0"/>
  </p:normalViewPr>
  <p:slideViewPr>
    <p:cSldViewPr snapToGrid="0">
      <p:cViewPr varScale="1">
        <p:scale>
          <a:sx n="77" d="100"/>
          <a:sy n="77" d="100"/>
        </p:scale>
        <p:origin x="91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74E40-81D9-42E9-B12D-BDB84F5C9316}" type="datetimeFigureOut">
              <a:rPr lang="it-IT" smtClean="0"/>
              <a:t>16/07/2025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65F6E5-E0E6-43DC-9814-AB35AEA820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4088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93C8A9C-13AC-8099-A5AE-F3B43F4633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80AD83F-CD6E-0E10-6108-69BBC2A5695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919E3C0-BFAB-401F-7941-8AB8C3814E63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37FA8E2-B175-4FA8-A547-4EFD2A6FF81A}" type="slidenum">
              <a:t>3</a:t>
            </a:fld>
            <a:endParaRPr lang="it-IT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 mezzo ci sono fluttuazioni dell’</a:t>
            </a:r>
            <a:r>
              <a:rPr lang="it-IT" dirty="0" err="1"/>
              <a:t>accuracy</a:t>
            </a:r>
            <a:r>
              <a:rPr lang="it-IT" dirty="0"/>
              <a:t>, ma la </a:t>
            </a:r>
            <a:r>
              <a:rPr lang="it-IT" dirty="0" err="1"/>
              <a:t>loss</a:t>
            </a:r>
            <a:r>
              <a:rPr lang="it-IT" dirty="0"/>
              <a:t> scende sempre (a conferma del fatto che il modello sta sbagliando sempre meno e quindi sta imparando)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5F6E5-E0E6-43DC-9814-AB35AEA82044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9119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SzPct val="100000"/>
              <a:buNone/>
            </a:pPr>
            <a:r>
              <a:rPr lang="it-IT" dirty="0"/>
              <a:t>Significa che invece di calcolare le mappe una alla volta per ogni immagine, abbiamo scritto una </a:t>
            </a:r>
            <a:r>
              <a:rPr lang="it-IT" b="1" dirty="0"/>
              <a:t>funzione personalizzata (</a:t>
            </a:r>
            <a:r>
              <a:rPr lang="it-IT" b="1" dirty="0" err="1"/>
              <a:t>generate_cam_batch</a:t>
            </a:r>
            <a:r>
              <a:rPr lang="it-IT" b="1" dirty="0"/>
              <a:t>)</a:t>
            </a:r>
            <a:r>
              <a:rPr lang="it-IT" dirty="0"/>
              <a:t> che le genera </a:t>
            </a:r>
            <a:r>
              <a:rPr lang="it-IT" b="1" dirty="0"/>
              <a:t>per interi batch di immagini</a:t>
            </a:r>
            <a:r>
              <a:rPr lang="it-IT" dirty="0"/>
              <a:t>. Questo è più efficiente, soprattutto se si lavora con </a:t>
            </a:r>
            <a:r>
              <a:rPr lang="it-IT" dirty="0" err="1"/>
              <a:t>DataLoader</a:t>
            </a:r>
            <a:r>
              <a:rPr lang="it-IT" dirty="0"/>
              <a:t> e GPU.</a:t>
            </a:r>
          </a:p>
          <a:p>
            <a:pPr marL="0" lvl="0" indent="0">
              <a:buSzPct val="100000"/>
              <a:buNone/>
            </a:pPr>
            <a:r>
              <a:rPr lang="it-IT" dirty="0"/>
              <a:t>Per ogni immagine nel batch, la funzione: fa una </a:t>
            </a:r>
            <a:r>
              <a:rPr lang="it-IT" b="1" dirty="0" err="1"/>
              <a:t>forward</a:t>
            </a:r>
            <a:r>
              <a:rPr lang="it-IT" b="1" dirty="0"/>
              <a:t> pass</a:t>
            </a:r>
            <a:r>
              <a:rPr lang="it-IT" dirty="0"/>
              <a:t> (l'immagine passa nel modello per ottenere l'output) &amp; una </a:t>
            </a:r>
            <a:r>
              <a:rPr lang="it-IT" b="1" dirty="0" err="1"/>
              <a:t>backward</a:t>
            </a:r>
            <a:r>
              <a:rPr lang="it-IT" b="1" dirty="0"/>
              <a:t> pass</a:t>
            </a:r>
            <a:r>
              <a:rPr lang="it-IT" dirty="0"/>
              <a:t> (calcola i </a:t>
            </a:r>
            <a:r>
              <a:rPr lang="it-IT" b="1" dirty="0"/>
              <a:t>gradienti</a:t>
            </a:r>
            <a:r>
              <a:rPr lang="it-IT" dirty="0"/>
              <a:t> rispetto alla classe target — questo è ciò che serve a </a:t>
            </a:r>
            <a:r>
              <a:rPr lang="it-IT" dirty="0" err="1"/>
              <a:t>GradCAM</a:t>
            </a:r>
            <a:r>
              <a:rPr lang="it-IT" dirty="0"/>
              <a:t> per sapere </a:t>
            </a:r>
            <a:r>
              <a:rPr lang="it-IT" i="1" dirty="0"/>
              <a:t>quali regioni hanno contribuito</a:t>
            </a:r>
            <a:r>
              <a:rPr lang="it-IT" dirty="0"/>
              <a:t> alla predizione).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5F6E5-E0E6-43DC-9814-AB35AEA82044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2012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ABCF1B-5E7C-43B9-28F6-90A4899557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AA0B2EB-A133-2FCC-2C37-F42A091B7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ECA0EEF-0C66-A081-6C4C-C4BCFC222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4971-4E62-4D89-9BDB-7AA2177A51B3}" type="datetime1">
              <a:rPr lang="it-IT" smtClean="0"/>
              <a:t>16/07/2025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EF7898-0CFC-BE86-4745-E995287D0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6BC7498-9824-F36B-76F0-7C7F9613B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6506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E08A04-B12C-5078-B9F5-4617CFC8B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95083F2-EF95-161D-6379-811390898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C8740-DD8C-A70B-A4ED-6904A370C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8178E-1371-4B1D-888D-005973CD85FF}" type="datetime1">
              <a:rPr lang="it-IT" smtClean="0"/>
              <a:t>16/07/2025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5DC34A3-F116-96B5-4D92-0AA31E7CD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4B08847-F9F4-642E-31B9-5B46F9F8E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5214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D17034A-62B5-2211-C66B-9B0E182AAC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467135D-D542-E5B6-AF52-C2A6D8C88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F3E196-5286-FA21-0125-F99F44044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B018E-2CCA-46DA-A027-133F54293167}" type="datetime1">
              <a:rPr lang="it-IT" smtClean="0"/>
              <a:t>16/07/2025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E4F59BC-2471-7445-8166-D2067E68C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06BCB93-8264-5BBD-5D0E-4EBCAE5E3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430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D95D91B-02E6-4678-B348-A3E55D2ECFC3}" type="datetime1">
              <a:rPr lang="it-IT" smtClean="0"/>
              <a:t>16/07/2025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Final Project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175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olo, immagine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551A52-C180-55E5-97D0-B24FA04A20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4800" y="640080"/>
            <a:ext cx="7498079" cy="1280160"/>
          </a:xfrm>
        </p:spPr>
        <p:txBody>
          <a:bodyPr lIns="0" tIns="0" rIns="0" bIns="0"/>
          <a:lstStyle>
            <a:lvl1pPr>
              <a:defRPr b="1" cap="all"/>
            </a:lvl1pPr>
          </a:lstStyle>
          <a:p>
            <a:pPr lvl="0"/>
            <a:r>
              <a:rPr lang="it-IT"/>
              <a:t>Fare clic per inserire il titolo</a:t>
            </a:r>
          </a:p>
        </p:txBody>
      </p:sp>
      <p:sp>
        <p:nvSpPr>
          <p:cNvPr id="3" name="Segnaposto numero diapositiva 5">
            <a:extLst>
              <a:ext uri="{FF2B5EF4-FFF2-40B4-BE49-F238E27FC236}">
                <a16:creationId xmlns:a16="http://schemas.microsoft.com/office/drawing/2014/main" id="{C29D7977-E821-D0C7-9721-2AE95E32230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484632" y="722376"/>
            <a:ext cx="520988" cy="517376"/>
          </a:xfrm>
        </p:spPr>
        <p:txBody>
          <a:bodyPr/>
          <a:lstStyle>
            <a:lvl1pPr>
              <a:defRPr/>
            </a:lvl1pPr>
          </a:lstStyle>
          <a:p>
            <a:pPr lvl="0"/>
            <a:fld id="{AD134FF5-2862-4F6F-9CE3-7FA7E1AE51AC}" type="slidenum">
              <a:t>‹N›</a:t>
            </a:fld>
            <a:endParaRPr lang="it-IT"/>
          </a:p>
        </p:txBody>
      </p:sp>
      <p:sp>
        <p:nvSpPr>
          <p:cNvPr id="4" name="Segnaposto immagine 14">
            <a:extLst>
              <a:ext uri="{FF2B5EF4-FFF2-40B4-BE49-F238E27FC236}">
                <a16:creationId xmlns:a16="http://schemas.microsoft.com/office/drawing/2014/main" id="{7F649AF2-C6EC-B0B2-1C0D-E9238E4FA053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317613" y="895645"/>
            <a:ext cx="1956925" cy="1956925"/>
          </a:xfrm>
        </p:spPr>
        <p:txBody>
          <a:bodyPr tIns="91440" anchorCtr="1">
            <a:noAutofit/>
          </a:bodyPr>
          <a:lstStyle>
            <a:lvl1pPr algn="ctr">
              <a:buNone/>
              <a:defRPr sz="1800"/>
            </a:lvl1pPr>
          </a:lstStyle>
          <a:p>
            <a:pPr lvl="0"/>
            <a:r>
              <a:rPr lang="it-IT"/>
              <a:t>Fai clic per aggiungere un'immagine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A9D3FECE-4855-36DB-D601-DF9B4620D8CC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114800" y="2194560"/>
            <a:ext cx="7498079" cy="40233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defRPr sz="1600"/>
            </a:lvl2pPr>
            <a:lvl3pPr marL="457200">
              <a:defRPr sz="1400"/>
            </a:lvl3pPr>
            <a:lvl4pPr marL="685800">
              <a:defRPr sz="1200"/>
            </a:lvl4pPr>
          </a:lstStyle>
          <a:p>
            <a:pPr lvl="0"/>
            <a:r>
              <a:rPr lang="it-IT"/>
              <a:t>Fare clic per inserire il testo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</p:txBody>
      </p:sp>
      <p:grpSp>
        <p:nvGrpSpPr>
          <p:cNvPr id="6" name="Gruppo 6">
            <a:extLst>
              <a:ext uri="{FF2B5EF4-FFF2-40B4-BE49-F238E27FC236}">
                <a16:creationId xmlns:a16="http://schemas.microsoft.com/office/drawing/2014/main" id="{3FBDF394-3B31-5EAB-BEA6-E97F8FEAD2F8}"/>
              </a:ext>
            </a:extLst>
          </p:cNvPr>
          <p:cNvGrpSpPr/>
          <p:nvPr/>
        </p:nvGrpSpPr>
        <p:grpSpPr>
          <a:xfrm>
            <a:off x="2970684" y="620658"/>
            <a:ext cx="403451" cy="381789"/>
            <a:chOff x="2970684" y="620658"/>
            <a:chExt cx="403451" cy="381789"/>
          </a:xfrm>
        </p:grpSpPr>
        <p:sp>
          <p:nvSpPr>
            <p:cNvPr id="7" name="Elemento grafico 10">
              <a:extLst>
                <a:ext uri="{FF2B5EF4-FFF2-40B4-BE49-F238E27FC236}">
                  <a16:creationId xmlns:a16="http://schemas.microsoft.com/office/drawing/2014/main" id="{FCF45E71-294A-800F-0D92-DD1E93851E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82997" y="911309"/>
              <a:ext cx="91138" cy="911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138"/>
                <a:gd name="f7" fmla="val 45569"/>
                <a:gd name="f8" fmla="val 70736"/>
                <a:gd name="f9" fmla="val 20402"/>
                <a:gd name="f10" fmla="+- 0 0 -90"/>
                <a:gd name="f11" fmla="*/ f3 1 91138"/>
                <a:gd name="f12" fmla="*/ f4 1 91138"/>
                <a:gd name="f13" fmla="val f5"/>
                <a:gd name="f14" fmla="val f6"/>
                <a:gd name="f15" fmla="*/ f10 f0 1"/>
                <a:gd name="f16" fmla="+- f14 0 f13"/>
                <a:gd name="f17" fmla="*/ f15 1 f2"/>
                <a:gd name="f18" fmla="*/ f16 1 91138"/>
                <a:gd name="f19" fmla="*/ 91138 f16 1"/>
                <a:gd name="f20" fmla="*/ 45569 f16 1"/>
                <a:gd name="f21" fmla="*/ 0 f16 1"/>
                <a:gd name="f22" fmla="+- f17 0 f1"/>
                <a:gd name="f23" fmla="*/ f19 1 91138"/>
                <a:gd name="f24" fmla="*/ f20 1 91138"/>
                <a:gd name="f25" fmla="*/ f21 1 91138"/>
                <a:gd name="f26" fmla="*/ f13 1 f18"/>
                <a:gd name="f27" fmla="*/ f14 1 f18"/>
                <a:gd name="f28" fmla="*/ f23 1 f18"/>
                <a:gd name="f29" fmla="*/ f24 1 f18"/>
                <a:gd name="f30" fmla="*/ f25 1 f18"/>
                <a:gd name="f31" fmla="*/ f26 f11 1"/>
                <a:gd name="f32" fmla="*/ f27 f11 1"/>
                <a:gd name="f33" fmla="*/ f27 f12 1"/>
                <a:gd name="f34" fmla="*/ f26 f12 1"/>
                <a:gd name="f35" fmla="*/ f28 f11 1"/>
                <a:gd name="f36" fmla="*/ f29 f12 1"/>
                <a:gd name="f37" fmla="*/ f29 f11 1"/>
                <a:gd name="f38" fmla="*/ f28 f12 1"/>
                <a:gd name="f39" fmla="*/ f30 f11 1"/>
                <a:gd name="f40" fmla="*/ f30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7" y="f38"/>
                </a:cxn>
                <a:cxn ang="f22">
                  <a:pos x="f39" y="f36"/>
                </a:cxn>
                <a:cxn ang="f22">
                  <a:pos x="f37" y="f40"/>
                </a:cxn>
                <a:cxn ang="f22">
                  <a:pos x="f35" y="f36"/>
                </a:cxn>
              </a:cxnLst>
              <a:rect l="f31" t="f34" r="f32" b="f33"/>
              <a:pathLst>
                <a:path w="91138" h="91138">
                  <a:moveTo>
                    <a:pt x="f6" y="f7"/>
                  </a:moveTo>
                  <a:cubicBezTo>
                    <a:pt x="f6" y="f8"/>
                    <a:pt x="f8" y="f6"/>
                    <a:pt x="f7" y="f6"/>
                  </a:cubicBezTo>
                  <a:cubicBezTo>
                    <a:pt x="f9" y="f6"/>
                    <a:pt x="f5" y="f8"/>
                    <a:pt x="f5" y="f7"/>
                  </a:cubicBezTo>
                  <a:cubicBezTo>
                    <a:pt x="f5" y="f9"/>
                    <a:pt x="f9" y="f5"/>
                    <a:pt x="f7" y="f5"/>
                  </a:cubicBezTo>
                  <a:cubicBezTo>
                    <a:pt x="f8" y="f5"/>
                    <a:pt x="f6" y="f9"/>
                    <a:pt x="f6" y="f7"/>
                  </a:cubicBezTo>
                  <a:close/>
                </a:path>
              </a:pathLst>
            </a:custGeom>
            <a:solidFill>
              <a:srgbClr val="243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Univers"/>
              </a:endParaRPr>
            </a:p>
          </p:txBody>
        </p:sp>
        <p:sp>
          <p:nvSpPr>
            <p:cNvPr id="8" name="Elemento grafico 11">
              <a:extLst>
                <a:ext uri="{FF2B5EF4-FFF2-40B4-BE49-F238E27FC236}">
                  <a16:creationId xmlns:a16="http://schemas.microsoft.com/office/drawing/2014/main" id="{C35D9E10-C784-FA11-166F-15EA834DE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970684" y="620658"/>
              <a:ext cx="139034" cy="1390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039"/>
                <a:gd name="f7" fmla="val 129602"/>
                <a:gd name="f8" fmla="val 60082"/>
                <a:gd name="f9" fmla="val 78957"/>
                <a:gd name="f10" fmla="val 9437"/>
                <a:gd name="f11" fmla="val 4225"/>
                <a:gd name="f12" fmla="val 74731"/>
                <a:gd name="f13" fmla="val 69520"/>
                <a:gd name="f14" fmla="val 64308"/>
                <a:gd name="f15" fmla="val 134814"/>
                <a:gd name="f16" fmla="+- 0 0 -90"/>
                <a:gd name="f17" fmla="*/ f3 1 139039"/>
                <a:gd name="f18" fmla="*/ f4 1 139039"/>
                <a:gd name="f19" fmla="val f5"/>
                <a:gd name="f20" fmla="val f6"/>
                <a:gd name="f21" fmla="*/ f16 f0 1"/>
                <a:gd name="f22" fmla="+- f20 0 f19"/>
                <a:gd name="f23" fmla="*/ f21 1 f2"/>
                <a:gd name="f24" fmla="*/ f22 1 139039"/>
                <a:gd name="f25" fmla="*/ 129602 f22 1"/>
                <a:gd name="f26" fmla="*/ 60082 f22 1"/>
                <a:gd name="f27" fmla="*/ 78957 f22 1"/>
                <a:gd name="f28" fmla="*/ 9437 f22 1"/>
                <a:gd name="f29" fmla="*/ 69520 f22 1"/>
                <a:gd name="f30" fmla="*/ 0 f22 1"/>
                <a:gd name="f31" fmla="*/ 139039 f22 1"/>
                <a:gd name="f32" fmla="+- f23 0 f1"/>
                <a:gd name="f33" fmla="*/ f25 1 139039"/>
                <a:gd name="f34" fmla="*/ f26 1 139039"/>
                <a:gd name="f35" fmla="*/ f27 1 139039"/>
                <a:gd name="f36" fmla="*/ f28 1 139039"/>
                <a:gd name="f37" fmla="*/ f29 1 139039"/>
                <a:gd name="f38" fmla="*/ f30 1 139039"/>
                <a:gd name="f39" fmla="*/ f31 1 139039"/>
                <a:gd name="f40" fmla="*/ f19 1 f24"/>
                <a:gd name="f41" fmla="*/ f20 1 f24"/>
                <a:gd name="f42" fmla="*/ f33 1 f24"/>
                <a:gd name="f43" fmla="*/ f34 1 f24"/>
                <a:gd name="f44" fmla="*/ f35 1 f24"/>
                <a:gd name="f45" fmla="*/ f36 1 f24"/>
                <a:gd name="f46" fmla="*/ f37 1 f24"/>
                <a:gd name="f47" fmla="*/ f38 1 f24"/>
                <a:gd name="f48" fmla="*/ f39 1 f24"/>
                <a:gd name="f49" fmla="*/ f40 f17 1"/>
                <a:gd name="f50" fmla="*/ f41 f17 1"/>
                <a:gd name="f51" fmla="*/ f41 f18 1"/>
                <a:gd name="f52" fmla="*/ f40 f18 1"/>
                <a:gd name="f53" fmla="*/ f42 f17 1"/>
                <a:gd name="f54" fmla="*/ f43 f18 1"/>
                <a:gd name="f55" fmla="*/ f44 f17 1"/>
                <a:gd name="f56" fmla="*/ f45 f18 1"/>
                <a:gd name="f57" fmla="*/ f46 f17 1"/>
                <a:gd name="f58" fmla="*/ f47 f18 1"/>
                <a:gd name="f59" fmla="*/ f43 f17 1"/>
                <a:gd name="f60" fmla="*/ f45 f17 1"/>
                <a:gd name="f61" fmla="*/ f47 f17 1"/>
                <a:gd name="f62" fmla="*/ f46 f18 1"/>
                <a:gd name="f63" fmla="*/ f44 f18 1"/>
                <a:gd name="f64" fmla="*/ f42 f18 1"/>
                <a:gd name="f65" fmla="*/ f48 f18 1"/>
                <a:gd name="f66" fmla="*/ f4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9" y="f56"/>
                </a:cxn>
                <a:cxn ang="f32">
                  <a:pos x="f59" y="f54"/>
                </a:cxn>
                <a:cxn ang="f32">
                  <a:pos x="f60" y="f54"/>
                </a:cxn>
                <a:cxn ang="f32">
                  <a:pos x="f61" y="f62"/>
                </a:cxn>
                <a:cxn ang="f32">
                  <a:pos x="f60" y="f63"/>
                </a:cxn>
                <a:cxn ang="f32">
                  <a:pos x="f59" y="f63"/>
                </a:cxn>
                <a:cxn ang="f32">
                  <a:pos x="f59" y="f64"/>
                </a:cxn>
                <a:cxn ang="f32">
                  <a:pos x="f57" y="f65"/>
                </a:cxn>
                <a:cxn ang="f32">
                  <a:pos x="f55" y="f64"/>
                </a:cxn>
                <a:cxn ang="f32">
                  <a:pos x="f55" y="f63"/>
                </a:cxn>
                <a:cxn ang="f32">
                  <a:pos x="f53" y="f63"/>
                </a:cxn>
                <a:cxn ang="f32">
                  <a:pos x="f66" y="f62"/>
                </a:cxn>
                <a:cxn ang="f32">
                  <a:pos x="f53" y="f54"/>
                </a:cxn>
              </a:cxnLst>
              <a:rect l="f49" t="f52" r="f50" b="f51"/>
              <a:pathLst>
                <a:path w="139039" h="139039">
                  <a:moveTo>
                    <a:pt x="f7" y="f8"/>
                  </a:moveTo>
                  <a:lnTo>
                    <a:pt x="f9" y="f8"/>
                  </a:lnTo>
                  <a:lnTo>
                    <a:pt x="f9" y="f10"/>
                  </a:lnTo>
                  <a:cubicBezTo>
                    <a:pt x="f9" y="f11"/>
                    <a:pt x="f12" y="f5"/>
                    <a:pt x="f13" y="f5"/>
                  </a:cubicBezTo>
                  <a:cubicBezTo>
                    <a:pt x="f14" y="f5"/>
                    <a:pt x="f8" y="f11"/>
                    <a:pt x="f8" y="f10"/>
                  </a:cubicBezTo>
                  <a:lnTo>
                    <a:pt x="f8" y="f8"/>
                  </a:lnTo>
                  <a:lnTo>
                    <a:pt x="f10" y="f8"/>
                  </a:lnTo>
                  <a:cubicBezTo>
                    <a:pt x="f11" y="f8"/>
                    <a:pt x="f5" y="f14"/>
                    <a:pt x="f5" y="f13"/>
                  </a:cubicBezTo>
                  <a:cubicBezTo>
                    <a:pt x="f5" y="f12"/>
                    <a:pt x="f11" y="f9"/>
                    <a:pt x="f10" y="f9"/>
                  </a:cubicBezTo>
                  <a:lnTo>
                    <a:pt x="f8" y="f9"/>
                  </a:lnTo>
                  <a:lnTo>
                    <a:pt x="f8" y="f7"/>
                  </a:lnTo>
                  <a:cubicBezTo>
                    <a:pt x="f8" y="f15"/>
                    <a:pt x="f14" y="f6"/>
                    <a:pt x="f13" y="f6"/>
                  </a:cubicBezTo>
                  <a:cubicBezTo>
                    <a:pt x="f12" y="f6"/>
                    <a:pt x="f9" y="f15"/>
                    <a:pt x="f9" y="f7"/>
                  </a:cubicBezTo>
                  <a:lnTo>
                    <a:pt x="f9" y="f9"/>
                  </a:lnTo>
                  <a:lnTo>
                    <a:pt x="f7" y="f9"/>
                  </a:lnTo>
                  <a:cubicBezTo>
                    <a:pt x="f15" y="f9"/>
                    <a:pt x="f6" y="f12"/>
                    <a:pt x="f6" y="f13"/>
                  </a:cubicBezTo>
                  <a:cubicBezTo>
                    <a:pt x="f6" y="f14"/>
                    <a:pt x="f15" y="f8"/>
                    <a:pt x="f7" y="f8"/>
                  </a:cubicBezTo>
                  <a:close/>
                </a:path>
              </a:pathLst>
            </a:custGeom>
            <a:solidFill>
              <a:srgbClr val="243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Univers"/>
              </a:endParaRPr>
            </a:p>
          </p:txBody>
        </p:sp>
      </p:grp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6A8AB9C1-7095-8993-009D-7542513AA1E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280160" y="6356351"/>
            <a:ext cx="4114800" cy="365129"/>
          </a:xfrm>
        </p:spPr>
        <p:txBody>
          <a:bodyPr lIns="0" rIns="91440"/>
          <a:lstStyle>
            <a:lvl1pPr algn="l">
              <a:defRPr/>
            </a:lvl1pPr>
          </a:lstStyle>
          <a:p>
            <a:pPr lvl="0"/>
            <a:r>
              <a:rPr lang="it-IT"/>
              <a:t>Final Project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6E69AD92-47CF-0BDF-5DAE-AB8AD749E9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40664" y="1371600"/>
            <a:ext cx="0" cy="5486400"/>
          </a:xfrm>
          <a:prstGeom prst="straightConnector1">
            <a:avLst/>
          </a:prstGeom>
          <a:noFill/>
          <a:ln w="25402" cap="sq">
            <a:solidFill>
              <a:srgbClr val="243FFF"/>
            </a:solidFill>
            <a:prstDash val="solid"/>
            <a:bevel/>
          </a:ln>
        </p:spPr>
      </p:cxnSp>
    </p:spTree>
    <p:extLst>
      <p:ext uri="{BB962C8B-B14F-4D97-AF65-F5344CB8AC3E}">
        <p14:creationId xmlns:p14="http://schemas.microsoft.com/office/powerpoint/2010/main" val="6677792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413937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AC9C56-8FEA-0E00-E616-82C5D727B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2A2A7D8-14E5-4397-C20A-AC841363F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2E8A3A6-024C-DF5E-8DCB-2C260B7BB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21DF9-9B64-4C70-8FEB-89BDA385F4F8}" type="datetime1">
              <a:rPr lang="it-IT" smtClean="0"/>
              <a:t>16/07/2025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8095228-8281-523B-A8C7-E405F5BA6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1559083-6008-2811-9A30-CAAF8885E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4988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8037B3-31C9-D1E6-10E1-249F6CF50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BBAA8CB-058E-00AA-6CBE-477DA2132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CCF8C16-B9B0-B8CC-D5C8-164515EF4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706AF-9C0B-4C56-A5F7-CA38EC958A1E}" type="datetime1">
              <a:rPr lang="it-IT" smtClean="0"/>
              <a:t>16/07/2025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05C727-7CC8-F871-75DC-C66329073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4DF03FB-8C79-B0D1-E294-4519BDF38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4378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260744-4BCE-80C0-A32C-BBBD4F1FA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B8B14AD-F964-E0E9-1C5C-A96834B0E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3103A63-0DF6-543E-FB1B-CCFE5A2C9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50DF8F4-B7F3-943B-F84D-DAB3EBC8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9C10-65D7-4BD6-B40C-477AA6A9DF4C}" type="datetime1">
              <a:rPr lang="it-IT" smtClean="0"/>
              <a:t>16/07/2025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0670BB9-7397-5E74-1728-300CA318C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CA075EE-E3EB-7B48-ECA8-2996F9CAC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647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367A3A-62FA-C53C-87F6-F92C05237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26EE431-89D9-4352-AE97-AF0B5D21EA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44E94E4-63AF-F9F4-8363-35CA70090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146BBE-DDD7-4EB9-6892-691776396A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67C2DD0-0D2A-E874-B469-1B3C7392B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865C560-FC7F-B714-4997-949FEF5BD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D99D-EA7F-4CEE-9670-C03D55FC71B8}" type="datetime1">
              <a:rPr lang="it-IT" smtClean="0"/>
              <a:t>16/07/2025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E4022F4-1417-88AF-FD9B-8EDCA9B71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31A6B22-DCB2-D398-9DAD-AA6CDE3DB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7556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0F20E8-1D3E-CF5F-17D7-E73C4DBCF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9803E8D-4F37-13B7-03C2-57BB55EBC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DA1AB-C142-48A6-9C61-3F9C4BF0CDC9}" type="datetime1">
              <a:rPr lang="it-IT" smtClean="0"/>
              <a:t>16/07/2025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3EF30BF-220A-77DE-7B45-C18A87D8E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9943D00-FA36-C207-544F-C95BECDA3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7746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303CB48-D268-17EF-1437-86E86D7E7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AAD1-16B7-4FE1-9EE1-5CBE9C41BF31}" type="datetime1">
              <a:rPr lang="it-IT" smtClean="0"/>
              <a:t>16/07/2025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14BA67C-958E-FCD2-F4F9-C4D3D1EE6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15A08C2-B69E-B8A9-8A09-1AB5CF5F1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2933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1C96A-E17B-102B-3A90-336638B02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B2F9B91-908E-44A7-725C-940D77FF6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44ADA0D-3B1F-2B4F-5346-EC743021FA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0CFF975-9A24-4338-F4DA-E49793EBB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E5DB9-203D-4BE1-BDBD-B320AF7A9B0D}" type="datetime1">
              <a:rPr lang="it-IT" smtClean="0"/>
              <a:t>16/07/2025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9728DEC-8CA6-9245-79C1-AE1709574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A321FBB-17FF-FF81-6971-8A9403EE0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8020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72EA06-F4F6-7C32-4B0F-BEA22059F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A902CA4-4E44-0B93-E6C9-0C79746BC3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77CBA95-69BB-6F38-6A60-59822ED8A0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C527A50-6E85-54B2-4794-F18388AF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DB955-16AB-4CE0-9C5F-082824D5B6BB}" type="datetime1">
              <a:rPr lang="it-IT" smtClean="0"/>
              <a:t>16/07/2025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6B7D2E1-6E3F-5099-5601-1ABEC3B10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95549B6-E4E3-D864-509C-E73B5BC39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4178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8BCA6AA-C007-6A8C-B97C-3E529D25A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E242A3F-E985-10AA-70D1-BDF54EB811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B8A12CD-4F01-2AE0-9CA3-5FDA8BEF87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EE9A1B-9730-4617-BE7D-F5A220AA569D}" type="datetime1">
              <a:rPr lang="it-IT" smtClean="0"/>
              <a:t>16/07/2025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AF0A34-9934-CC2F-9394-D29582BBAB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it-IT"/>
              <a:t>Final Project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5720C9C-8682-109D-64D3-B383D626F8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A90ACB-3B43-4FD2-9F72-B4DC992CA6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9518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openxmlformats.org/officeDocument/2006/relationships/image" Target="../media/image9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image" Target="../media/image7.jpe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AA83C15-E3FA-980E-BEAC-314A41A01A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t-IT" sz="4800" dirty="0">
                <a:latin typeface="Montserrat" panose="00000500000000000000" pitchFamily="2" charset="0"/>
              </a:rPr>
              <a:t> AUTOMATIC CHECK OF EXPLAINABILITY METHOD USING SALIENCY MAPS</a:t>
            </a:r>
            <a:br>
              <a:rPr lang="it-IT" sz="4800" dirty="0">
                <a:latin typeface="Montserrat" panose="00000500000000000000" pitchFamily="2" charset="0"/>
              </a:rPr>
            </a:br>
            <a:endParaRPr lang="en-US" sz="4800" dirty="0">
              <a:latin typeface="Montserrat" panose="00000500000000000000" pitchFamily="2" charset="0"/>
            </a:endParaRP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EC5560FC-488A-1402-B8F5-26253BD6A3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Montserrat" panose="00000500000000000000" pitchFamily="2" charset="0"/>
              </a:rPr>
              <a:t>TEAM:  </a:t>
            </a:r>
            <a:r>
              <a:rPr lang="en-US" sz="1800" dirty="0">
                <a:solidFill>
                  <a:srgbClr val="000000"/>
                </a:solidFill>
                <a:latin typeface="Montserrat" panose="00000500000000000000" pitchFamily="2" charset="0"/>
              </a:rPr>
              <a:t>Daniele Riccobene (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Montserrat" panose="00000500000000000000" pitchFamily="2" charset="0"/>
              </a:rPr>
              <a:t>1000067662), Dario Scuderi (1000067670)</a:t>
            </a:r>
          </a:p>
          <a:p>
            <a:endParaRPr lang="en-US" sz="1800" b="0" i="0" u="none" strike="noStrike" baseline="0" dirty="0">
              <a:solidFill>
                <a:srgbClr val="243847"/>
              </a:solidFill>
              <a:latin typeface="Montserrat" panose="00000500000000000000" pitchFamily="2" charset="0"/>
            </a:endParaRPr>
          </a:p>
          <a:p>
            <a:r>
              <a:rPr lang="en-US" sz="1800" b="0" i="0" u="none" strike="noStrike" baseline="0" dirty="0">
                <a:solidFill>
                  <a:srgbClr val="243847"/>
                </a:solidFill>
                <a:latin typeface="Montserrat" panose="00000500000000000000" pitchFamily="2" charset="0"/>
              </a:rPr>
              <a:t>Cognitive Computing and Artificial Intelligenc</a:t>
            </a:r>
            <a:r>
              <a:rPr lang="en-US" sz="1800" dirty="0">
                <a:solidFill>
                  <a:srgbClr val="243847"/>
                </a:solidFill>
                <a:latin typeface="Montserrat" panose="00000500000000000000" pitchFamily="2" charset="0"/>
              </a:rPr>
              <a:t>e Course</a:t>
            </a:r>
            <a:endParaRPr lang="en-US" sz="1800" b="0" i="0" u="none" strike="noStrike" baseline="0" dirty="0">
              <a:solidFill>
                <a:srgbClr val="243847"/>
              </a:solidFill>
              <a:latin typeface="Montserrat" panose="00000500000000000000" pitchFamily="2" charset="0"/>
            </a:endParaRPr>
          </a:p>
          <a:p>
            <a:r>
              <a:rPr lang="en-US" sz="1800" b="0" i="0" u="none" strike="noStrike" baseline="0" dirty="0">
                <a:solidFill>
                  <a:srgbClr val="243847"/>
                </a:solidFill>
                <a:latin typeface="Montserrat" panose="00000500000000000000" pitchFamily="2" charset="0"/>
              </a:rPr>
              <a:t>University of Catania, Italy</a:t>
            </a:r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6352AA32-C711-EB03-4532-95192FE2C6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71191" y="139959"/>
            <a:ext cx="982404" cy="982404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BC9F9D30-A53D-4342-BDF5-26C3CA5721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816" y="263905"/>
            <a:ext cx="2207419" cy="714375"/>
          </a:xfrm>
          <a:prstGeom prst="rect">
            <a:avLst/>
          </a:prstGeom>
        </p:spPr>
      </p:pic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DA65C1C-8098-AAE6-DBC1-7A2C58F71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C6F3D7-A1E3-F0AC-1228-C3E120B82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6139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17173-7BCE-A63A-B14A-9EAC6E7A1E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09F6DC-6EF9-78BF-1671-C8C68326DD7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dirty="0" err="1"/>
              <a:t>IoU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Comparison</a:t>
            </a:r>
            <a:r>
              <a:rPr lang="it-IT" dirty="0"/>
              <a:t> Method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76850EC2-52EC-54DE-E52B-6B7B1D110F90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lvl="0"/>
                <a:r>
                  <a:rPr lang="en-US" b="1" dirty="0" err="1"/>
                  <a:t>IoU</a:t>
                </a:r>
                <a:r>
                  <a:rPr lang="en-US" dirty="0"/>
                  <a:t>: standard metric used to evaluate the </a:t>
                </a:r>
                <a:r>
                  <a:rPr lang="en-US" b="1" dirty="0"/>
                  <a:t>similarity between two binary masks</a:t>
                </a:r>
                <a:r>
                  <a:rPr lang="en-US" dirty="0"/>
                  <a:t>.</a:t>
                </a:r>
              </a:p>
              <a:p>
                <a:pPr lvl="0"/>
                <a:r>
                  <a:rPr lang="en-US" dirty="0"/>
                  <a:t>In this project:</a:t>
                </a:r>
              </a:p>
              <a:p>
                <a:pPr marL="0" lvl="0" indent="0" algn="ctr">
                  <a:buNone/>
                </a:pP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𝐼𝑜</m:t>
                    </m:r>
                    <m:sSub>
                      <m:sSubPr>
                        <m:ctrlPr>
                          <a:rPr lang="it-IT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it-IT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𝐺𝑟𝑎𝑑𝐶𝐴</m:t>
                        </m:r>
                        <m:sSub>
                          <m:sSubPr>
                            <m:ctrlPr>
                              <a:rPr lang="it-IT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it-IT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>
                            <a:latin typeface="Cambria Math" panose="02040503050406030204" pitchFamily="18" charset="0"/>
                          </a:rPr>
                          <m:t>∩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𝑆𝑈𝑀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𝐺𝑟𝑎𝑑𝐶𝐴</m:t>
                        </m:r>
                        <m:sSub>
                          <m:sSubPr>
                            <m:ctrlPr>
                              <a:rPr lang="it-IT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it-IT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>
                            <a:latin typeface="Cambria Math" panose="02040503050406030204" pitchFamily="18" charset="0"/>
                          </a:rPr>
                          <m:t>∪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𝑆𝑈𝑀</m:t>
                        </m:r>
                      </m:den>
                    </m:f>
                  </m:oMath>
                </a14:m>
                <a:r>
                  <a:rPr lang="it-IT" dirty="0"/>
                  <a:t>	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𝐼𝑜</m:t>
                    </m:r>
                    <m:sSub>
                      <m:sSubPr>
                        <m:ctrlPr>
                          <a:rPr lang="it-IT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it-IT">
                            <a:latin typeface="Cambria Math" panose="02040503050406030204" pitchFamily="18" charset="0"/>
                          </a:rPr>
                          <m:t>50</m:t>
                        </m:r>
                      </m:sub>
                    </m:sSub>
                    <m:r>
                      <a:rPr lang="it-IT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𝐺𝑟𝑎𝑑𝐶𝐴</m:t>
                        </m:r>
                        <m:sSub>
                          <m:sSubPr>
                            <m:ctrlPr>
                              <a:rPr lang="it-IT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it-IT">
                                <a:latin typeface="Cambria Math" panose="02040503050406030204" pitchFamily="18" charset="0"/>
                              </a:rPr>
                              <m:t>50</m:t>
                            </m:r>
                          </m:sub>
                        </m:sSub>
                        <m:r>
                          <a:rPr lang="it-IT">
                            <a:latin typeface="Cambria Math" panose="02040503050406030204" pitchFamily="18" charset="0"/>
                          </a:rPr>
                          <m:t>∩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𝑆𝑈𝑀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𝐺𝑟𝑎𝑑𝐶𝐴</m:t>
                        </m:r>
                        <m:sSub>
                          <m:sSubPr>
                            <m:ctrlPr>
                              <a:rPr lang="it-IT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it-IT">
                                <a:latin typeface="Cambria Math" panose="02040503050406030204" pitchFamily="18" charset="0"/>
                              </a:rPr>
                              <m:t>50</m:t>
                            </m:r>
                          </m:sub>
                        </m:sSub>
                        <m:r>
                          <a:rPr lang="it-IT">
                            <a:latin typeface="Cambria Math" panose="02040503050406030204" pitchFamily="18" charset="0"/>
                          </a:rPr>
                          <m:t>∪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𝑆𝑈𝑀</m:t>
                        </m:r>
                      </m:den>
                    </m:f>
                    <m:r>
                      <a:rPr lang="it-IT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it-IT" dirty="0"/>
              </a:p>
              <a:p>
                <a:endParaRPr lang="it-IT" dirty="0"/>
              </a:p>
              <a:p>
                <a:r>
                  <a:rPr lang="it-IT" b="1" dirty="0" err="1"/>
                  <a:t>Overlap</a:t>
                </a:r>
                <a:r>
                  <a:rPr lang="it-IT" dirty="0"/>
                  <a:t>: </a:t>
                </a:r>
                <a:r>
                  <a:rPr lang="en-US" dirty="0"/>
                  <a:t>The number of pixels where both maps highlight the same region.</a:t>
                </a:r>
              </a:p>
              <a:p>
                <a:r>
                  <a:rPr lang="en-US" b="1" dirty="0"/>
                  <a:t>Union</a:t>
                </a:r>
                <a:r>
                  <a:rPr lang="en-US" dirty="0"/>
                  <a:t>: The total number of pixels highlighted in either map.</a:t>
                </a:r>
                <a:endParaRPr lang="it-IT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76850EC2-52EC-54DE-E52B-6B7B1D110F90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 r="-168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541D40F-BEF5-BF12-1394-69557A97EB23}"/>
              </a:ext>
            </a:extLst>
          </p:cNvPr>
          <p:cNvSpPr>
            <a:spLocks noGrp="1"/>
          </p:cNvSpPr>
          <p:nvPr>
            <p:ph type="ftr" sz="quarter" idx="9"/>
          </p:nvPr>
        </p:nvSpPr>
        <p:spPr>
          <a:xfrm>
            <a:off x="1280160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ctr" anchorCtr="0" compatLnSpc="1">
            <a:noAutofit/>
          </a:bodyPr>
          <a:lstStyle>
            <a:defPPr>
              <a:defRPr lang="it-IT"/>
            </a:defPPr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it-IT" sz="1200" b="0" i="0" u="none" strike="noStrike" kern="1200" cap="none" spc="0" baseline="0">
                <a:solidFill>
                  <a:srgbClr val="898989"/>
                </a:solidFill>
                <a:uFillTx/>
                <a:latin typeface="Univers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it-IT"/>
              <a:t>Final Project</a:t>
            </a: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1F683C9D-9E39-DD42-9FC2-52F308F5F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3303" y="6356355"/>
            <a:ext cx="410497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59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34402-912E-A33F-48A0-02C863508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112E2E-9C1B-5EAE-80F1-CDE064F32E4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dirty="0" err="1"/>
              <a:t>Results</a:t>
            </a:r>
            <a:r>
              <a:rPr lang="it-IT" dirty="0"/>
              <a:t> - </a:t>
            </a:r>
            <a:r>
              <a:rPr lang="it-IT" dirty="0" err="1"/>
              <a:t>Aircrafts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FFEBD53-60B9-3141-2229-442082405A06}"/>
              </a:ext>
            </a:extLst>
          </p:cNvPr>
          <p:cNvSpPr>
            <a:spLocks noGrp="1"/>
          </p:cNvSpPr>
          <p:nvPr>
            <p:ph type="ftr" sz="quarter" idx="9"/>
          </p:nvPr>
        </p:nvSpPr>
        <p:spPr>
          <a:xfrm>
            <a:off x="1280160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ctr" anchorCtr="0" compatLnSpc="1">
            <a:noAutofit/>
          </a:bodyPr>
          <a:lstStyle>
            <a:defPPr>
              <a:defRPr lang="it-IT"/>
            </a:defPPr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it-IT" sz="1200" b="0" i="0" u="none" strike="noStrike" kern="1200" cap="none" spc="0" baseline="0">
                <a:solidFill>
                  <a:srgbClr val="898989"/>
                </a:solidFill>
                <a:uFillTx/>
                <a:latin typeface="Univers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it-IT"/>
              <a:t>Final Project</a:t>
            </a: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D6187332-0B3B-C813-5F35-386999963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3303" y="6356355"/>
            <a:ext cx="410497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9" name="Segnaposto contenuto 8" descr="Immagine che contiene schermata, arcobaleno, aria aperta&#10;&#10;Il contenuto generato dall'IA potrebbe non essere corretto.">
            <a:extLst>
              <a:ext uri="{FF2B5EF4-FFF2-40B4-BE49-F238E27FC236}">
                <a16:creationId xmlns:a16="http://schemas.microsoft.com/office/drawing/2014/main" id="{C147C540-058E-CA7C-3D85-ECDEED77FF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1690688"/>
            <a:ext cx="5515422" cy="3711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E71F626-6907-CFD2-D350-9A1775CA5884}"/>
              </a:ext>
            </a:extLst>
          </p:cNvPr>
          <p:cNvSpPr txBox="1"/>
          <p:nvPr/>
        </p:nvSpPr>
        <p:spPr>
          <a:xfrm>
            <a:off x="8090773" y="2853934"/>
            <a:ext cx="28525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ResNet50 </a:t>
            </a:r>
            <a:r>
              <a:rPr lang="it-IT" sz="2800" dirty="0" err="1"/>
              <a:t>mostly</a:t>
            </a:r>
            <a:r>
              <a:rPr lang="it-IT" sz="2800" dirty="0"/>
              <a:t> </a:t>
            </a:r>
            <a:r>
              <a:rPr lang="it-IT" sz="2800" dirty="0" err="1"/>
              <a:t>performed</a:t>
            </a:r>
            <a:r>
              <a:rPr lang="it-IT" sz="2800" dirty="0"/>
              <a:t> </a:t>
            </a:r>
            <a:r>
              <a:rPr lang="it-IT" sz="2800" dirty="0" err="1"/>
              <a:t>better</a:t>
            </a:r>
            <a:r>
              <a:rPr lang="it-IT" sz="2800" dirty="0"/>
              <a:t> </a:t>
            </a:r>
            <a:r>
              <a:rPr lang="it-IT" sz="2800" dirty="0" err="1"/>
              <a:t>than</a:t>
            </a:r>
            <a:r>
              <a:rPr lang="it-IT" sz="2800" dirty="0"/>
              <a:t> </a:t>
            </a:r>
            <a:r>
              <a:rPr lang="it-IT" sz="2800" dirty="0" err="1"/>
              <a:t>our</a:t>
            </a:r>
            <a:r>
              <a:rPr lang="it-IT" sz="2800" dirty="0"/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919197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A9C7DD-9FDA-0D1B-E657-C3814A952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A8018FB-B249-1CB2-3829-DCE7EBE6A00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dirty="0" err="1"/>
              <a:t>Results</a:t>
            </a:r>
            <a:r>
              <a:rPr lang="it-IT" dirty="0"/>
              <a:t> - Dogs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3879843-74B3-1A30-2829-7092DD2FA513}"/>
              </a:ext>
            </a:extLst>
          </p:cNvPr>
          <p:cNvSpPr>
            <a:spLocks noGrp="1"/>
          </p:cNvSpPr>
          <p:nvPr>
            <p:ph type="ftr" sz="quarter" idx="9"/>
          </p:nvPr>
        </p:nvSpPr>
        <p:spPr>
          <a:xfrm>
            <a:off x="1280160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ctr" anchorCtr="0" compatLnSpc="1">
            <a:noAutofit/>
          </a:bodyPr>
          <a:lstStyle>
            <a:defPPr>
              <a:defRPr lang="it-IT"/>
            </a:defPPr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it-IT" sz="1200" b="0" i="0" u="none" strike="noStrike" kern="1200" cap="none" spc="0" baseline="0">
                <a:solidFill>
                  <a:srgbClr val="898989"/>
                </a:solidFill>
                <a:uFillTx/>
                <a:latin typeface="Univers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it-IT"/>
              <a:t>Final Project</a:t>
            </a: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B8B2B481-5DEE-CD17-0B81-F822EDF40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3303" y="6356355"/>
            <a:ext cx="410497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B4483B66-FB41-B403-0C20-099ADDFBF2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8200" y="1690688"/>
            <a:ext cx="5515422" cy="3711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F6CBE1F-8A58-9373-E823-8736CDE29385}"/>
              </a:ext>
            </a:extLst>
          </p:cNvPr>
          <p:cNvSpPr txBox="1"/>
          <p:nvPr/>
        </p:nvSpPr>
        <p:spPr>
          <a:xfrm>
            <a:off x="7981764" y="2853934"/>
            <a:ext cx="29615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/>
              <a:t>Our</a:t>
            </a:r>
            <a:r>
              <a:rPr lang="it-IT" sz="2800" dirty="0"/>
              <a:t> model </a:t>
            </a:r>
            <a:r>
              <a:rPr lang="it-IT" sz="2800" dirty="0" err="1"/>
              <a:t>mostly</a:t>
            </a:r>
            <a:r>
              <a:rPr lang="it-IT" sz="2800" dirty="0"/>
              <a:t> </a:t>
            </a:r>
            <a:r>
              <a:rPr lang="it-IT" sz="2800" dirty="0" err="1"/>
              <a:t>performed</a:t>
            </a:r>
            <a:r>
              <a:rPr lang="it-IT" sz="2800" dirty="0"/>
              <a:t> </a:t>
            </a:r>
            <a:r>
              <a:rPr lang="it-IT" sz="2800" dirty="0" err="1"/>
              <a:t>better</a:t>
            </a:r>
            <a:r>
              <a:rPr lang="it-IT" sz="2800" dirty="0"/>
              <a:t> </a:t>
            </a:r>
            <a:r>
              <a:rPr lang="it-IT" sz="2800" dirty="0" err="1"/>
              <a:t>than</a:t>
            </a:r>
            <a:r>
              <a:rPr lang="it-IT" sz="2800" dirty="0"/>
              <a:t> ResNet50 </a:t>
            </a:r>
          </a:p>
        </p:txBody>
      </p:sp>
    </p:spTree>
    <p:extLst>
      <p:ext uri="{BB962C8B-B14F-4D97-AF65-F5344CB8AC3E}">
        <p14:creationId xmlns:p14="http://schemas.microsoft.com/office/powerpoint/2010/main" val="2500868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46F8D1-7067-7B14-FDA5-822AFA696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89019B-FC5B-608C-8D68-73AD33CB6BA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dirty="0" err="1"/>
              <a:t>Results</a:t>
            </a:r>
            <a:r>
              <a:rPr lang="it-IT" dirty="0"/>
              <a:t> - </a:t>
            </a:r>
            <a:r>
              <a:rPr lang="it-IT" dirty="0" err="1"/>
              <a:t>Penguins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58C0C3A-C02B-0AA4-22CC-F05F0D9E871F}"/>
              </a:ext>
            </a:extLst>
          </p:cNvPr>
          <p:cNvSpPr>
            <a:spLocks noGrp="1"/>
          </p:cNvSpPr>
          <p:nvPr>
            <p:ph type="ftr" sz="quarter" idx="9"/>
          </p:nvPr>
        </p:nvSpPr>
        <p:spPr>
          <a:xfrm>
            <a:off x="1280160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ctr" anchorCtr="0" compatLnSpc="1">
            <a:noAutofit/>
          </a:bodyPr>
          <a:lstStyle>
            <a:defPPr>
              <a:defRPr lang="it-IT"/>
            </a:defPPr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it-IT" sz="1200" b="0" i="0" u="none" strike="noStrike" kern="1200" cap="none" spc="0" baseline="0">
                <a:solidFill>
                  <a:srgbClr val="898989"/>
                </a:solidFill>
                <a:uFillTx/>
                <a:latin typeface="Univers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it-IT"/>
              <a:t>Final Project</a:t>
            </a: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F8D68619-1540-DBFD-E0B3-B72BD7D60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3303" y="6356355"/>
            <a:ext cx="410497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53219A44-CE2F-4948-6935-50CF4091C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8200" y="1690688"/>
            <a:ext cx="5515422" cy="3711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F2F8964-5B2F-8D30-04BF-3DDDBAABF2CD}"/>
              </a:ext>
            </a:extLst>
          </p:cNvPr>
          <p:cNvSpPr txBox="1"/>
          <p:nvPr/>
        </p:nvSpPr>
        <p:spPr>
          <a:xfrm>
            <a:off x="7981764" y="2853934"/>
            <a:ext cx="29615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/>
              <a:t>Performancesof</a:t>
            </a:r>
            <a:r>
              <a:rPr lang="it-IT" sz="2800" dirty="0"/>
              <a:t> the </a:t>
            </a:r>
            <a:r>
              <a:rPr lang="it-IT" sz="2800" dirty="0" err="1"/>
              <a:t>two</a:t>
            </a:r>
            <a:r>
              <a:rPr lang="it-IT" sz="2800" dirty="0"/>
              <a:t> models </a:t>
            </a:r>
            <a:r>
              <a:rPr lang="it-IT" sz="2800" dirty="0" err="1"/>
              <a:t>were</a:t>
            </a:r>
            <a:r>
              <a:rPr lang="it-IT" sz="2800" dirty="0"/>
              <a:t> comparable</a:t>
            </a:r>
          </a:p>
        </p:txBody>
      </p:sp>
    </p:spTree>
    <p:extLst>
      <p:ext uri="{BB962C8B-B14F-4D97-AF65-F5344CB8AC3E}">
        <p14:creationId xmlns:p14="http://schemas.microsoft.com/office/powerpoint/2010/main" val="2656197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55C47F-2EDB-1AAC-DD14-2CB55C013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IoU</a:t>
            </a:r>
            <a:r>
              <a:rPr lang="it-IT" dirty="0"/>
              <a:t> </a:t>
            </a:r>
            <a:r>
              <a:rPr lang="it-IT" dirty="0" err="1"/>
              <a:t>Results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84EEEB8-5F0F-0CE9-8F01-CDC5D1501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Average </a:t>
            </a:r>
            <a:r>
              <a:rPr lang="it-IT" dirty="0" err="1"/>
              <a:t>IoU</a:t>
            </a:r>
            <a:r>
              <a:rPr lang="it-IT" dirty="0"/>
              <a:t> M1 vs SUM: </a:t>
            </a:r>
            <a:r>
              <a:rPr lang="it-IT" b="1" dirty="0"/>
              <a:t>0.3982</a:t>
            </a:r>
          </a:p>
          <a:p>
            <a:r>
              <a:rPr lang="it-IT" dirty="0"/>
              <a:t>Average </a:t>
            </a:r>
            <a:r>
              <a:rPr lang="it-IT" dirty="0" err="1"/>
              <a:t>IoU</a:t>
            </a:r>
            <a:r>
              <a:rPr lang="it-IT" dirty="0"/>
              <a:t> ResNet50 vs SUM: </a:t>
            </a:r>
            <a:r>
              <a:rPr lang="it-IT" b="1" dirty="0"/>
              <a:t>0.2307</a:t>
            </a:r>
          </a:p>
          <a:p>
            <a:endParaRPr lang="it-IT" b="1" dirty="0"/>
          </a:p>
          <a:p>
            <a:r>
              <a:rPr lang="en-US" dirty="0"/>
              <a:t>A possible explanation for these results is that the Saliency Maps generated by our model tend to be </a:t>
            </a:r>
            <a:r>
              <a:rPr lang="en-US" b="1" dirty="0"/>
              <a:t>larger</a:t>
            </a:r>
            <a:r>
              <a:rPr lang="en-US" dirty="0"/>
              <a:t> and more spread out, which increases their overlap with the SUM-generated saliency maps compared to those produced by ResNet50.</a:t>
            </a:r>
          </a:p>
          <a:p>
            <a:r>
              <a:rPr lang="en-US" dirty="0"/>
              <a:t>However, it's important to note that this does not necessarily reflect the accuracy of the model itself.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15729E1-A86B-E310-EB7A-1BED88356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Final Project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17EA53B-8C4D-F91B-3CB2-8B4D8988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90ACB-3B43-4FD2-9F72-B4DC992CA6E4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8748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18/7/2025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pic>
        <p:nvPicPr>
          <p:cNvPr id="9" name="Picture Placeholder 8" descr="mountains at sunset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41" b="41"/>
          <a:stretch/>
        </p:blipFill>
        <p:spPr/>
      </p:pic>
      <p:pic>
        <p:nvPicPr>
          <p:cNvPr id="11" name="Picture Placeholder 10" descr="mountains at sunset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347" b="347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of Presentation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Daniele Riccobene, Dario Scuderi</a:t>
            </a:r>
          </a:p>
          <a:p>
            <a:endParaRPr lang="en-US" dirty="0"/>
          </a:p>
        </p:txBody>
      </p:sp>
      <p:pic>
        <p:nvPicPr>
          <p:cNvPr id="15" name="Picture Placeholder 14" descr="mountains under near dusk sky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16" r="16"/>
          <a:stretch/>
        </p:blipFill>
        <p:spPr/>
      </p:pic>
      <p:pic>
        <p:nvPicPr>
          <p:cNvPr id="13" name="Picture Placeholder 12" descr="mountains under the night sky just before dawn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outline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dirty="0" err="1">
                <a:solidFill>
                  <a:srgbClr val="FFFFFF"/>
                </a:solidFill>
              </a:rPr>
              <a:t>Introduction</a:t>
            </a:r>
            <a:endParaRPr lang="it-IT" dirty="0">
              <a:solidFill>
                <a:srgbClr val="FFFFFF"/>
              </a:solidFill>
            </a:endParaRPr>
          </a:p>
          <a:p>
            <a:pPr lvl="0">
              <a:lnSpc>
                <a:spcPct val="80000"/>
              </a:lnSpc>
              <a:spcBef>
                <a:spcPts val="1200"/>
              </a:spcBef>
            </a:pPr>
            <a:r>
              <a:rPr lang="it-IT" dirty="0">
                <a:solidFill>
                  <a:srgbClr val="FFFFFF"/>
                </a:solidFill>
              </a:rPr>
              <a:t>	Goals</a:t>
            </a:r>
          </a:p>
          <a:p>
            <a:pPr lvl="0">
              <a:lnSpc>
                <a:spcPct val="80000"/>
              </a:lnSpc>
              <a:spcBef>
                <a:spcPts val="1200"/>
              </a:spcBef>
            </a:pPr>
            <a:r>
              <a:rPr lang="it-IT" dirty="0">
                <a:solidFill>
                  <a:srgbClr val="FFFFFF"/>
                </a:solidFill>
              </a:rPr>
              <a:t>Dataset </a:t>
            </a:r>
            <a:r>
              <a:rPr lang="it-IT" dirty="0" err="1">
                <a:solidFill>
                  <a:srgbClr val="FFFFFF"/>
                </a:solidFill>
              </a:rPr>
              <a:t>Preparation</a:t>
            </a:r>
            <a:endParaRPr lang="it-IT" dirty="0">
              <a:solidFill>
                <a:srgbClr val="FFFFFF"/>
              </a:solidFill>
            </a:endParaRPr>
          </a:p>
          <a:p>
            <a:pPr lvl="0">
              <a:lnSpc>
                <a:spcPct val="80000"/>
              </a:lnSpc>
              <a:spcBef>
                <a:spcPts val="1200"/>
              </a:spcBef>
            </a:pPr>
            <a:r>
              <a:rPr lang="it-IT" dirty="0">
                <a:solidFill>
                  <a:srgbClr val="FFFFFF"/>
                </a:solidFill>
              </a:rPr>
              <a:t>Training of M1 model</a:t>
            </a:r>
          </a:p>
          <a:p>
            <a:pPr lvl="0">
              <a:lnSpc>
                <a:spcPct val="80000"/>
              </a:lnSpc>
              <a:spcBef>
                <a:spcPts val="1200"/>
              </a:spcBef>
            </a:pPr>
            <a:r>
              <a:rPr lang="it-IT" dirty="0" err="1">
                <a:solidFill>
                  <a:srgbClr val="FFFFFF"/>
                </a:solidFill>
              </a:rPr>
              <a:t>GradCAM</a:t>
            </a:r>
            <a:endParaRPr lang="it-IT" dirty="0">
              <a:solidFill>
                <a:srgbClr val="FFFFFF"/>
              </a:solidFill>
            </a:endParaRPr>
          </a:p>
          <a:p>
            <a:pPr lvl="0">
              <a:lnSpc>
                <a:spcPct val="80000"/>
              </a:lnSpc>
              <a:spcBef>
                <a:spcPts val="1200"/>
              </a:spcBef>
            </a:pPr>
            <a:r>
              <a:rPr lang="it-IT" dirty="0" err="1">
                <a:solidFill>
                  <a:srgbClr val="FFFFFF"/>
                </a:solidFill>
              </a:rPr>
              <a:t>IoU</a:t>
            </a:r>
            <a:r>
              <a:rPr lang="it-IT" dirty="0">
                <a:solidFill>
                  <a:srgbClr val="FFFFFF"/>
                </a:solidFill>
              </a:rPr>
              <a:t> </a:t>
            </a:r>
            <a:r>
              <a:rPr lang="it-IT" dirty="0" err="1">
                <a:solidFill>
                  <a:srgbClr val="FFFFFF"/>
                </a:solidFill>
              </a:rPr>
              <a:t>as</a:t>
            </a:r>
            <a:r>
              <a:rPr lang="it-IT" dirty="0">
                <a:solidFill>
                  <a:srgbClr val="FFFFFF"/>
                </a:solidFill>
              </a:rPr>
              <a:t> </a:t>
            </a:r>
            <a:r>
              <a:rPr lang="it-IT" dirty="0" err="1">
                <a:solidFill>
                  <a:srgbClr val="FFFFFF"/>
                </a:solidFill>
              </a:rPr>
              <a:t>comparison</a:t>
            </a:r>
            <a:r>
              <a:rPr lang="it-IT" dirty="0">
                <a:solidFill>
                  <a:srgbClr val="FFFFFF"/>
                </a:solidFill>
              </a:rPr>
              <a:t> </a:t>
            </a:r>
            <a:r>
              <a:rPr lang="it-IT" dirty="0" err="1">
                <a:solidFill>
                  <a:srgbClr val="FFFFFF"/>
                </a:solidFill>
              </a:rPr>
              <a:t>method</a:t>
            </a:r>
            <a:endParaRPr lang="it-IT" dirty="0">
              <a:solidFill>
                <a:srgbClr val="FFFFFF"/>
              </a:solidFill>
            </a:endParaRPr>
          </a:p>
          <a:p>
            <a:pPr lvl="0">
              <a:lnSpc>
                <a:spcPct val="80000"/>
              </a:lnSpc>
              <a:spcBef>
                <a:spcPts val="1200"/>
              </a:spcBef>
            </a:pPr>
            <a:r>
              <a:rPr lang="it-IT" dirty="0" err="1">
                <a:solidFill>
                  <a:srgbClr val="FFFFFF"/>
                </a:solidFill>
              </a:rPr>
              <a:t>Results</a:t>
            </a:r>
            <a:r>
              <a:rPr lang="it-IT" dirty="0">
                <a:solidFill>
                  <a:srgbClr val="FFFFFF"/>
                </a:solidFill>
              </a:rPr>
              <a:t> &amp; </a:t>
            </a:r>
            <a:r>
              <a:rPr lang="it-IT" dirty="0" err="1">
                <a:solidFill>
                  <a:srgbClr val="FFFFFF"/>
                </a:solidFill>
              </a:rPr>
              <a:t>Conclusions</a:t>
            </a:r>
            <a:endParaRPr lang="it-IT" dirty="0">
              <a:solidFill>
                <a:srgbClr val="FFFFFF"/>
              </a:solidFill>
            </a:endParaRPr>
          </a:p>
          <a:p>
            <a:endParaRPr lang="it-IT" dirty="0"/>
          </a:p>
        </p:txBody>
      </p:sp>
      <p:pic>
        <p:nvPicPr>
          <p:cNvPr id="6" name="Picture Placeholder 5" descr="mountains at sunset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/>
          <a:stretch/>
        </p:blipFill>
        <p:spPr/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1">
            <a:extLst>
              <a:ext uri="{FF2B5EF4-FFF2-40B4-BE49-F238E27FC236}">
                <a16:creationId xmlns:a16="http://schemas.microsoft.com/office/drawing/2014/main" id="{466D26CB-88FB-0856-5191-C49F5A6CD47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b="0" dirty="0" err="1">
                <a:latin typeface="Montserrat (Titoli)"/>
              </a:rPr>
              <a:t>Introduction</a:t>
            </a:r>
            <a:endParaRPr lang="it-IT" b="0" dirty="0">
              <a:latin typeface="Montserrat (Titoli)"/>
            </a:endParaRPr>
          </a:p>
        </p:txBody>
      </p:sp>
      <p:pic>
        <p:nvPicPr>
          <p:cNvPr id="3" name="Segnaposto immagine 12">
            <a:extLst>
              <a:ext uri="{FF2B5EF4-FFF2-40B4-BE49-F238E27FC236}">
                <a16:creationId xmlns:a16="http://schemas.microsoft.com/office/drawing/2014/main" id="{E6DEDFF1-0D56-C54F-3C97-D578E9791CD8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7" t="4476" r="4040" b="5589"/>
          <a:stretch>
            <a:fillRect/>
          </a:stretch>
        </p:blipFill>
        <p:spPr>
          <a:xfrm>
            <a:off x="1366684" y="983226"/>
            <a:ext cx="1828800" cy="1759974"/>
          </a:xfrm>
        </p:spPr>
      </p:pic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87E3C16A-2877-E71A-1C2A-C4CB760874C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114800" y="2194560"/>
            <a:ext cx="7431740" cy="4023360"/>
          </a:xfrm>
        </p:spPr>
        <p:txBody>
          <a:bodyPr lIns="0" tIns="0" rIns="0" bIns="0">
            <a:noAutofit/>
          </a:bodyPr>
          <a:lstStyle/>
          <a:p>
            <a:pPr marL="285750" lvl="0" indent="-285750">
              <a:lnSpc>
                <a:spcPct val="110000"/>
              </a:lnSpc>
            </a:pPr>
            <a:r>
              <a:rPr lang="en-US" sz="1800" b="1" dirty="0"/>
              <a:t>Saliency Map</a:t>
            </a:r>
            <a:r>
              <a:rPr lang="en-US" sz="1800" dirty="0"/>
              <a:t>: visualization technique used in Explainable AI (XAI) to </a:t>
            </a:r>
            <a:r>
              <a:rPr lang="en-US" sz="1800" b="1" dirty="0"/>
              <a:t>highlight the most important parts</a:t>
            </a:r>
            <a:r>
              <a:rPr lang="en-US" sz="1800" dirty="0"/>
              <a:t> of an input, that contribute to a machine learning model prediction.</a:t>
            </a:r>
          </a:p>
          <a:p>
            <a:pPr marL="285750" lvl="0" indent="-285750">
              <a:lnSpc>
                <a:spcPct val="110000"/>
              </a:lnSpc>
            </a:pPr>
            <a:r>
              <a:rPr lang="en-US" sz="1800" b="1" dirty="0"/>
              <a:t>Grad-CAM</a:t>
            </a:r>
            <a:r>
              <a:rPr lang="en-US" sz="1800" dirty="0"/>
              <a:t>, or </a:t>
            </a:r>
            <a:r>
              <a:rPr lang="en-US" sz="1800" i="1" dirty="0"/>
              <a:t>Gradient-weighted Class Activation Mapping</a:t>
            </a:r>
            <a:r>
              <a:rPr lang="en-US" sz="1800" dirty="0"/>
              <a:t>: technique used to </a:t>
            </a:r>
            <a:r>
              <a:rPr lang="en-US" sz="1800" b="1" dirty="0"/>
              <a:t>visualize</a:t>
            </a:r>
            <a:r>
              <a:rPr lang="en-US" sz="1800" dirty="0"/>
              <a:t> and understand </a:t>
            </a:r>
            <a:r>
              <a:rPr lang="en-US" sz="1800" b="1" dirty="0"/>
              <a:t>the predictions</a:t>
            </a:r>
            <a:r>
              <a:rPr lang="en-US" sz="1800" dirty="0"/>
              <a:t> of </a:t>
            </a:r>
            <a:r>
              <a:rPr lang="en-US" sz="1800" i="1" dirty="0"/>
              <a:t>Convolutional Neural Networks</a:t>
            </a:r>
            <a:r>
              <a:rPr lang="en-US" sz="1800" dirty="0"/>
              <a:t> (CNNs).</a:t>
            </a:r>
          </a:p>
          <a:p>
            <a:pPr marL="285750" lvl="0" indent="-285750">
              <a:lnSpc>
                <a:spcPct val="110000"/>
              </a:lnSpc>
            </a:pPr>
            <a:r>
              <a:rPr lang="en-US" sz="1800" b="1" dirty="0"/>
              <a:t>SUM</a:t>
            </a:r>
            <a:r>
              <a:rPr lang="en-US" sz="1800" dirty="0"/>
              <a:t>: pre-trained model that </a:t>
            </a:r>
            <a:r>
              <a:rPr lang="en-US" sz="1800" b="1" dirty="0"/>
              <a:t>produces reference saliency maps</a:t>
            </a:r>
            <a:r>
              <a:rPr lang="en-US" sz="1800" dirty="0"/>
              <a:t>.</a:t>
            </a:r>
            <a:endParaRPr lang="it-IT" sz="180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EDA93A-D714-F9D1-6561-84BFB55B75CE}"/>
              </a:ext>
            </a:extLst>
          </p:cNvPr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it-IT"/>
              <a:t>Final Project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1B62AA7-1ED0-A473-CEBA-1B832E229579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AD134FF5-2862-4F6F-9CE3-7FA7E1AE51AC}" type="slidenum">
              <a:rPr lang="it-IT" smtClean="0"/>
              <a:t>3</a:t>
            </a:fld>
            <a:endParaRPr lang="it-IT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F9610F-56E8-1E44-2DA5-503FA947178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dirty="0"/>
              <a:t>Goals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BB3A1E3-810E-FED1-4C6D-1D99A6633C6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Training a custom model M1 (based on </a:t>
            </a:r>
            <a:r>
              <a:rPr lang="en-US" dirty="0" err="1"/>
              <a:t>ResNet</a:t>
            </a:r>
            <a:r>
              <a:rPr lang="en-US" dirty="0"/>
              <a:t> 18) on a reduced version of </a:t>
            </a:r>
            <a:r>
              <a:rPr lang="en-US" i="1" dirty="0"/>
              <a:t>ImageNet10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Applying </a:t>
            </a:r>
            <a:r>
              <a:rPr lang="en-US" dirty="0" err="1"/>
              <a:t>GradCAM</a:t>
            </a:r>
            <a:r>
              <a:rPr lang="en-US" dirty="0"/>
              <a:t> on M1 and ResNet50 (</a:t>
            </a:r>
            <a:r>
              <a:rPr lang="en-US" i="1" dirty="0"/>
              <a:t>pre-trained</a:t>
            </a:r>
            <a:r>
              <a:rPr lang="en-US" dirty="0"/>
              <a:t>).</a:t>
            </a:r>
          </a:p>
          <a:p>
            <a:pPr lvl="0"/>
            <a:r>
              <a:rPr lang="en-US" dirty="0"/>
              <a:t>Compare the output, that represents where the model has </a:t>
            </a:r>
            <a:r>
              <a:rPr lang="en-US" b="1" dirty="0"/>
              <a:t>focused on</a:t>
            </a:r>
            <a:r>
              <a:rPr lang="en-US" dirty="0"/>
              <a:t>, with the Saliency Maps produced by SUM.</a:t>
            </a:r>
          </a:p>
          <a:p>
            <a:pPr lvl="0"/>
            <a:r>
              <a:rPr lang="en-US" dirty="0"/>
              <a:t>Evaluate such maps using the Intersection over Union (</a:t>
            </a:r>
            <a:r>
              <a:rPr lang="en-US" b="1" dirty="0" err="1"/>
              <a:t>IoU</a:t>
            </a:r>
            <a:r>
              <a:rPr lang="en-US" dirty="0"/>
              <a:t>) metric.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E34E93D-51A1-5C17-8FFF-639384B1978F}"/>
              </a:ext>
            </a:extLst>
          </p:cNvPr>
          <p:cNvSpPr>
            <a:spLocks noGrp="1"/>
          </p:cNvSpPr>
          <p:nvPr>
            <p:ph type="ftr" sz="quarter" idx="9"/>
          </p:nvPr>
        </p:nvSpPr>
        <p:spPr>
          <a:xfrm>
            <a:off x="1280160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ctr" anchorCtr="0" compatLnSpc="1">
            <a:noAutofit/>
          </a:bodyPr>
          <a:lstStyle>
            <a:defPPr>
              <a:defRPr lang="it-IT"/>
            </a:defPPr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it-IT" sz="1200" b="0" i="0" u="none" strike="noStrike" kern="1200" cap="none" spc="0" baseline="0">
                <a:solidFill>
                  <a:srgbClr val="898989"/>
                </a:solidFill>
                <a:uFillTx/>
                <a:latin typeface="Univers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it-IT"/>
              <a:t>Final Project</a:t>
            </a: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971044EE-BF3F-921E-1E77-FCD915161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3303" y="6356355"/>
            <a:ext cx="410497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DCDA1-4CC1-C08E-94AF-B05A0C043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C5A499-806F-5E57-893F-41551B41E02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dirty="0" err="1"/>
              <a:t>Graphically</a:t>
            </a:r>
            <a:r>
              <a:rPr lang="it-IT" dirty="0"/>
              <a:t>…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3D79203-80C7-B441-23F9-B7D0606BFAF3}"/>
              </a:ext>
            </a:extLst>
          </p:cNvPr>
          <p:cNvSpPr>
            <a:spLocks noGrp="1"/>
          </p:cNvSpPr>
          <p:nvPr>
            <p:ph type="ftr" sz="quarter" idx="9"/>
          </p:nvPr>
        </p:nvSpPr>
        <p:spPr>
          <a:xfrm>
            <a:off x="1280160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ctr" anchorCtr="0" compatLnSpc="1">
            <a:noAutofit/>
          </a:bodyPr>
          <a:lstStyle>
            <a:defPPr>
              <a:defRPr lang="it-IT"/>
            </a:defPPr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it-IT" sz="1200" b="0" i="0" u="none" strike="noStrike" kern="1200" cap="none" spc="0" baseline="0">
                <a:solidFill>
                  <a:srgbClr val="898989"/>
                </a:solidFill>
                <a:uFillTx/>
                <a:latin typeface="Univers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it-IT"/>
              <a:t>Final Project</a:t>
            </a: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C1212F11-8236-3DB7-54A9-7EBE38A8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3303" y="6356355"/>
            <a:ext cx="410497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7F18CF91-3FD4-3DDA-4403-859C97E438C5}"/>
              </a:ext>
            </a:extLst>
          </p:cNvPr>
          <p:cNvSpPr/>
          <p:nvPr/>
        </p:nvSpPr>
        <p:spPr>
          <a:xfrm>
            <a:off x="838200" y="1858296"/>
            <a:ext cx="2349910" cy="1111045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</a:rPr>
              <a:t>M1 Model</a:t>
            </a:r>
          </a:p>
        </p:txBody>
      </p: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4FBF6F78-3F56-54B8-C90A-43E20742F29B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3188110" y="2413819"/>
            <a:ext cx="9930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Ovale 26">
            <a:extLst>
              <a:ext uri="{FF2B5EF4-FFF2-40B4-BE49-F238E27FC236}">
                <a16:creationId xmlns:a16="http://schemas.microsoft.com/office/drawing/2014/main" id="{44448CC3-719D-5080-EFEE-3D227A6ACEF2}"/>
              </a:ext>
            </a:extLst>
          </p:cNvPr>
          <p:cNvSpPr/>
          <p:nvPr/>
        </p:nvSpPr>
        <p:spPr>
          <a:xfrm>
            <a:off x="4181168" y="1836175"/>
            <a:ext cx="2231922" cy="1155291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solidFill>
                  <a:schemeClr val="tx1"/>
                </a:solidFill>
              </a:rPr>
              <a:t>GradCAM</a:t>
            </a:r>
            <a:endParaRPr lang="it-IT" b="1" dirty="0">
              <a:solidFill>
                <a:schemeClr val="tx1"/>
              </a:solidFill>
            </a:endParaRPr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D6815627-8CE3-031E-38A6-54B71F4F7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41377" y="2991464"/>
            <a:ext cx="2005831" cy="185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Marcatori elenco numerati Punti elenco punti elenco pulsanti rotondi con  colori e numeri diversi | Vettore Premium">
            <a:extLst>
              <a:ext uri="{FF2B5EF4-FFF2-40B4-BE49-F238E27FC236}">
                <a16:creationId xmlns:a16="http://schemas.microsoft.com/office/drawing/2014/main" id="{25D833FC-BF35-2D26-D6C7-566CD19D13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785" b="50000"/>
          <a:stretch>
            <a:fillRect/>
          </a:stretch>
        </p:blipFill>
        <p:spPr bwMode="auto">
          <a:xfrm>
            <a:off x="396034" y="3551838"/>
            <a:ext cx="743381" cy="732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6" descr="Sony FDR-AX43 Videocamera palmare Videocamere Digitali - Wireshop">
            <a:extLst>
              <a:ext uri="{FF2B5EF4-FFF2-40B4-BE49-F238E27FC236}">
                <a16:creationId xmlns:a16="http://schemas.microsoft.com/office/drawing/2014/main" id="{24AD9259-608C-8D2B-F6CE-E18656A7E6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7259" y="2867375"/>
            <a:ext cx="2005831" cy="2005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8" descr="Marcatori elenco numerati Punti elenco punti elenco pulsanti rotondi con  colori e numeri diversi | Vettore Premium">
            <a:extLst>
              <a:ext uri="{FF2B5EF4-FFF2-40B4-BE49-F238E27FC236}">
                <a16:creationId xmlns:a16="http://schemas.microsoft.com/office/drawing/2014/main" id="{544F0243-B033-A31E-BAA1-1B1FC41277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57" r="58739" b="49058"/>
          <a:stretch>
            <a:fillRect/>
          </a:stretch>
        </p:blipFill>
        <p:spPr bwMode="auto">
          <a:xfrm>
            <a:off x="3788161" y="3431743"/>
            <a:ext cx="720000" cy="877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ttangolo 31">
            <a:extLst>
              <a:ext uri="{FF2B5EF4-FFF2-40B4-BE49-F238E27FC236}">
                <a16:creationId xmlns:a16="http://schemas.microsoft.com/office/drawing/2014/main" id="{08B1BB99-3C5A-1A97-329A-54A025C0ECA9}"/>
              </a:ext>
            </a:extLst>
          </p:cNvPr>
          <p:cNvSpPr/>
          <p:nvPr/>
        </p:nvSpPr>
        <p:spPr>
          <a:xfrm>
            <a:off x="838200" y="4888788"/>
            <a:ext cx="2349910" cy="1111045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1"/>
                </a:solidFill>
              </a:rPr>
              <a:t>R50 Model</a:t>
            </a:r>
          </a:p>
        </p:txBody>
      </p: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09F3AC3E-E249-C6AB-BA04-5B32C6F7A4F4}"/>
              </a:ext>
            </a:extLst>
          </p:cNvPr>
          <p:cNvCxnSpPr>
            <a:cxnSpLocks/>
            <a:stCxn id="32" idx="3"/>
            <a:endCxn id="34" idx="2"/>
          </p:cNvCxnSpPr>
          <p:nvPr/>
        </p:nvCxnSpPr>
        <p:spPr>
          <a:xfrm flipV="1">
            <a:off x="3188110" y="5422188"/>
            <a:ext cx="993058" cy="22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Ovale 33">
            <a:extLst>
              <a:ext uri="{FF2B5EF4-FFF2-40B4-BE49-F238E27FC236}">
                <a16:creationId xmlns:a16="http://schemas.microsoft.com/office/drawing/2014/main" id="{CF3A1C91-EA0E-CBB3-3C57-BF51D54B5C05}"/>
              </a:ext>
            </a:extLst>
          </p:cNvPr>
          <p:cNvSpPr/>
          <p:nvPr/>
        </p:nvSpPr>
        <p:spPr>
          <a:xfrm>
            <a:off x="4181168" y="4844542"/>
            <a:ext cx="2231922" cy="1155291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>
                <a:solidFill>
                  <a:schemeClr val="tx1"/>
                </a:solidFill>
              </a:rPr>
              <a:t>GradCAM</a:t>
            </a:r>
            <a:endParaRPr lang="it-IT" b="1" dirty="0">
              <a:solidFill>
                <a:schemeClr val="tx1"/>
              </a:solidFill>
            </a:endParaRPr>
          </a:p>
        </p:txBody>
      </p:sp>
      <p:sp>
        <p:nvSpPr>
          <p:cNvPr id="35" name="Rettangolo 34">
            <a:extLst>
              <a:ext uri="{FF2B5EF4-FFF2-40B4-BE49-F238E27FC236}">
                <a16:creationId xmlns:a16="http://schemas.microsoft.com/office/drawing/2014/main" id="{5A3435E6-CA15-0073-1307-956C52DDCE0F}"/>
              </a:ext>
            </a:extLst>
          </p:cNvPr>
          <p:cNvSpPr/>
          <p:nvPr/>
        </p:nvSpPr>
        <p:spPr>
          <a:xfrm>
            <a:off x="7707039" y="3400243"/>
            <a:ext cx="2196698" cy="1066977"/>
          </a:xfrm>
          <a:prstGeom prst="rect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</a:rPr>
              <a:t>SUM</a:t>
            </a:r>
          </a:p>
        </p:txBody>
      </p: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7922D60F-CB08-6335-5FE0-8EF7DF2F1527}"/>
              </a:ext>
            </a:extLst>
          </p:cNvPr>
          <p:cNvCxnSpPr>
            <a:cxnSpLocks/>
            <a:stCxn id="35" idx="3"/>
            <a:endCxn id="38" idx="1"/>
          </p:cNvCxnSpPr>
          <p:nvPr/>
        </p:nvCxnSpPr>
        <p:spPr>
          <a:xfrm flipV="1">
            <a:off x="9903737" y="3263996"/>
            <a:ext cx="570271" cy="6697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9CD0D431-AB21-FDEF-CA4B-BFA3C0541EAE}"/>
              </a:ext>
            </a:extLst>
          </p:cNvPr>
          <p:cNvCxnSpPr>
            <a:cxnSpLocks/>
            <a:stCxn id="35" idx="3"/>
            <a:endCxn id="39" idx="1"/>
          </p:cNvCxnSpPr>
          <p:nvPr/>
        </p:nvCxnSpPr>
        <p:spPr>
          <a:xfrm>
            <a:off x="9903737" y="3933732"/>
            <a:ext cx="570271" cy="6705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8" name="CasellaDiTesto 37">
                <a:extLst>
                  <a:ext uri="{FF2B5EF4-FFF2-40B4-BE49-F238E27FC236}">
                    <a16:creationId xmlns:a16="http://schemas.microsoft.com/office/drawing/2014/main" id="{85B0404F-FE4D-80F7-76E6-F56B1069B6A9}"/>
                  </a:ext>
                </a:extLst>
              </p:cNvPr>
              <p:cNvSpPr txBox="1"/>
              <p:nvPr/>
            </p:nvSpPr>
            <p:spPr>
              <a:xfrm>
                <a:off x="10474008" y="3067435"/>
                <a:ext cx="829137" cy="3931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𝐼𝑜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38" name="CasellaDiTesto 37">
                <a:extLst>
                  <a:ext uri="{FF2B5EF4-FFF2-40B4-BE49-F238E27FC236}">
                    <a16:creationId xmlns:a16="http://schemas.microsoft.com/office/drawing/2014/main" id="{85B0404F-FE4D-80F7-76E6-F56B1069B6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74008" y="3067435"/>
                <a:ext cx="829137" cy="39312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9" name="CasellaDiTesto 38">
                <a:extLst>
                  <a:ext uri="{FF2B5EF4-FFF2-40B4-BE49-F238E27FC236}">
                    <a16:creationId xmlns:a16="http://schemas.microsoft.com/office/drawing/2014/main" id="{D4B3A4CD-D351-6D25-002C-B6599B61047A}"/>
                  </a:ext>
                </a:extLst>
              </p:cNvPr>
              <p:cNvSpPr txBox="1"/>
              <p:nvPr/>
            </p:nvSpPr>
            <p:spPr>
              <a:xfrm>
                <a:off x="10474008" y="4406909"/>
                <a:ext cx="879792" cy="394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𝐼𝑜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50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39" name="CasellaDiTesto 38">
                <a:extLst>
                  <a:ext uri="{FF2B5EF4-FFF2-40B4-BE49-F238E27FC236}">
                    <a16:creationId xmlns:a16="http://schemas.microsoft.com/office/drawing/2014/main" id="{D4B3A4CD-D351-6D25-002C-B6599B6104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74008" y="4406909"/>
                <a:ext cx="879792" cy="39466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" name="Picture 10" descr="Marcatori elenco numerati Punti elenco punti elenco pulsanti rotondi con  colori e numeri diversi | Vettore Premium">
            <a:extLst>
              <a:ext uri="{FF2B5EF4-FFF2-40B4-BE49-F238E27FC236}">
                <a16:creationId xmlns:a16="http://schemas.microsoft.com/office/drawing/2014/main" id="{F1B52B36-9EC3-0C92-8BD4-860EE30866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60" t="8406" r="40941" b="50000"/>
          <a:stretch>
            <a:fillRect/>
          </a:stretch>
        </p:blipFill>
        <p:spPr bwMode="auto">
          <a:xfrm>
            <a:off x="6877902" y="3515323"/>
            <a:ext cx="720000" cy="736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AA06E23D-62BB-36A1-911A-F8D4E1C41C0D}"/>
              </a:ext>
            </a:extLst>
          </p:cNvPr>
          <p:cNvCxnSpPr>
            <a:cxnSpLocks/>
            <a:stCxn id="27" idx="6"/>
            <a:endCxn id="35" idx="0"/>
          </p:cNvCxnSpPr>
          <p:nvPr/>
        </p:nvCxnSpPr>
        <p:spPr>
          <a:xfrm>
            <a:off x="6413090" y="2413821"/>
            <a:ext cx="2392298" cy="9864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Connettore 2 43">
            <a:extLst>
              <a:ext uri="{FF2B5EF4-FFF2-40B4-BE49-F238E27FC236}">
                <a16:creationId xmlns:a16="http://schemas.microsoft.com/office/drawing/2014/main" id="{78C7A46E-75AF-0E41-1797-B4170CAA9F37}"/>
              </a:ext>
            </a:extLst>
          </p:cNvPr>
          <p:cNvCxnSpPr>
            <a:cxnSpLocks/>
            <a:stCxn id="34" idx="6"/>
            <a:endCxn id="35" idx="2"/>
          </p:cNvCxnSpPr>
          <p:nvPr/>
        </p:nvCxnSpPr>
        <p:spPr>
          <a:xfrm flipV="1">
            <a:off x="6413090" y="4467220"/>
            <a:ext cx="2392298" cy="9549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042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D295A-0DDA-BD3B-24BD-E6B7A5ADC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5ECBF7-203D-013E-E248-F9230D8E67C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dirty="0"/>
              <a:t>Dataset </a:t>
            </a:r>
            <a:r>
              <a:rPr lang="it-IT" dirty="0" err="1"/>
              <a:t>Preparation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F70793-D431-136D-AB80-8DFCF84B2F44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A lightweight version of </a:t>
            </a:r>
            <a:r>
              <a:rPr lang="en-US" i="1" dirty="0"/>
              <a:t>ImageNet10</a:t>
            </a:r>
            <a:r>
              <a:rPr lang="en-US" dirty="0"/>
              <a:t> was used, for a matter of computational cost and time; in particular, we chose </a:t>
            </a:r>
            <a:r>
              <a:rPr lang="en-US" b="1" dirty="0"/>
              <a:t>only three classes</a:t>
            </a:r>
            <a:r>
              <a:rPr lang="en-US" dirty="0"/>
              <a:t> out of the full set.</a:t>
            </a:r>
          </a:p>
          <a:p>
            <a:pPr lvl="0"/>
            <a:r>
              <a:rPr lang="en-US" dirty="0"/>
              <a:t>All images were resized to </a:t>
            </a:r>
            <a:r>
              <a:rPr lang="en-US" b="1" dirty="0"/>
              <a:t>224×224 pixels</a:t>
            </a:r>
            <a:r>
              <a:rPr lang="en-US" dirty="0"/>
              <a:t> and transformed into tensors using standard </a:t>
            </a:r>
            <a:r>
              <a:rPr lang="en-US" dirty="0" err="1"/>
              <a:t>PyTorch</a:t>
            </a:r>
            <a:r>
              <a:rPr lang="en-US" dirty="0"/>
              <a:t> preprocessing pipelines.</a:t>
            </a:r>
          </a:p>
          <a:p>
            <a:pPr lvl="0"/>
            <a:r>
              <a:rPr lang="en-US" dirty="0"/>
              <a:t>To enable model training and evaluation, we randomly split the dataset into:</a:t>
            </a:r>
          </a:p>
          <a:p>
            <a:pPr lvl="1"/>
            <a:r>
              <a:rPr lang="en-US" b="1" dirty="0"/>
              <a:t>80% for training</a:t>
            </a:r>
            <a:endParaRPr lang="en-US" dirty="0"/>
          </a:p>
          <a:p>
            <a:pPr lvl="1"/>
            <a:r>
              <a:rPr lang="en-US" b="1" dirty="0"/>
              <a:t>20% for validation</a:t>
            </a: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23ACD13-FBE7-9842-1B08-9492C9FEEAE4}"/>
              </a:ext>
            </a:extLst>
          </p:cNvPr>
          <p:cNvSpPr>
            <a:spLocks noGrp="1"/>
          </p:cNvSpPr>
          <p:nvPr>
            <p:ph type="ftr" sz="quarter" idx="9"/>
          </p:nvPr>
        </p:nvSpPr>
        <p:spPr>
          <a:xfrm>
            <a:off x="1280160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ctr" anchorCtr="0" compatLnSpc="1">
            <a:noAutofit/>
          </a:bodyPr>
          <a:lstStyle>
            <a:defPPr>
              <a:defRPr lang="it-IT"/>
            </a:defPPr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it-IT" sz="1200" b="0" i="0" u="none" strike="noStrike" kern="1200" cap="none" spc="0" baseline="0">
                <a:solidFill>
                  <a:srgbClr val="898989"/>
                </a:solidFill>
                <a:uFillTx/>
                <a:latin typeface="Univers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it-IT"/>
              <a:t>Final Project</a:t>
            </a: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CC471835-EA43-B861-8F46-CB1A46AA7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3303" y="6356355"/>
            <a:ext cx="410497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432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265A97-4D71-DD5A-67A9-0B3E1ED6C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149FFD-14F7-0748-6BB5-55A53E861FD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dirty="0"/>
              <a:t>M1 Training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7F9264-C405-8F84-4130-330C7C4C341E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To evaluate </a:t>
            </a:r>
            <a:r>
              <a:rPr lang="en-US" dirty="0" err="1"/>
              <a:t>GradCAM</a:t>
            </a:r>
            <a:r>
              <a:rPr lang="en-US" dirty="0"/>
              <a:t>-based Saliency Maps on a custom model, we trained M1, a modified version of ResNet18.</a:t>
            </a:r>
          </a:p>
          <a:p>
            <a:pPr lvl="0"/>
            <a:r>
              <a:rPr lang="en-US" b="1" dirty="0"/>
              <a:t>Key aspects</a:t>
            </a:r>
            <a:r>
              <a:rPr lang="en-US" dirty="0"/>
              <a:t> of the training process:</a:t>
            </a:r>
          </a:p>
          <a:p>
            <a:pPr lvl="1"/>
            <a:r>
              <a:rPr lang="en-US" b="1" dirty="0"/>
              <a:t>Training from scratch</a:t>
            </a:r>
            <a:r>
              <a:rPr lang="en-US" dirty="0"/>
              <a:t> (no pre-trained weights).</a:t>
            </a:r>
          </a:p>
          <a:p>
            <a:pPr lvl="1"/>
            <a:r>
              <a:rPr lang="en-US" b="1" dirty="0"/>
              <a:t>Loss Function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Cross-Entropy Loss.</a:t>
            </a:r>
          </a:p>
          <a:p>
            <a:pPr lvl="1"/>
            <a:r>
              <a:rPr lang="en-US" b="1" dirty="0"/>
              <a:t>Optimizer</a:t>
            </a:r>
            <a:r>
              <a:rPr lang="en-US" dirty="0"/>
              <a:t>: Adam with a learning rate of 1e-3.</a:t>
            </a:r>
          </a:p>
          <a:p>
            <a:pPr lvl="1"/>
            <a:r>
              <a:rPr lang="en-US" b="1" dirty="0"/>
              <a:t>Training Duration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20 epochs.</a:t>
            </a:r>
          </a:p>
          <a:p>
            <a:pPr lvl="1"/>
            <a:r>
              <a:rPr lang="en-US" b="1" dirty="0"/>
              <a:t>Device</a:t>
            </a:r>
            <a:r>
              <a:rPr lang="en-US" dirty="0"/>
              <a:t>: GPU (</a:t>
            </a:r>
            <a:r>
              <a:rPr lang="en-US" dirty="0" err="1"/>
              <a:t>cuda</a:t>
            </a:r>
            <a:r>
              <a:rPr lang="en-US" dirty="0"/>
              <a:t>) when available, fallback to CPU.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6A901D4-82CE-2C05-2D98-1212CA5A0AE0}"/>
              </a:ext>
            </a:extLst>
          </p:cNvPr>
          <p:cNvSpPr>
            <a:spLocks noGrp="1"/>
          </p:cNvSpPr>
          <p:nvPr>
            <p:ph type="ftr" sz="quarter" idx="9"/>
          </p:nvPr>
        </p:nvSpPr>
        <p:spPr>
          <a:xfrm>
            <a:off x="1280160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ctr" anchorCtr="0" compatLnSpc="1">
            <a:noAutofit/>
          </a:bodyPr>
          <a:lstStyle>
            <a:defPPr>
              <a:defRPr lang="it-IT"/>
            </a:defPPr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it-IT" sz="1200" b="0" i="0" u="none" strike="noStrike" kern="1200" cap="none" spc="0" baseline="0">
                <a:solidFill>
                  <a:srgbClr val="898989"/>
                </a:solidFill>
                <a:uFillTx/>
                <a:latin typeface="Univers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it-IT"/>
              <a:t>Final Project</a:t>
            </a: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60798CB4-79EA-FC41-044E-F5022C7AE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3303" y="6356355"/>
            <a:ext cx="410497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51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EAA67-1AAE-A607-DB16-4D95D14E9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6CCBCE-8E3C-6B13-991D-75AE0E20FA7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dirty="0"/>
              <a:t>Training </a:t>
            </a:r>
            <a:r>
              <a:rPr lang="it-IT" dirty="0" err="1"/>
              <a:t>Results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1DDCDC3-B45A-255A-2D85-2D67345D878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it-IT" dirty="0" err="1"/>
              <a:t>Epoch</a:t>
            </a:r>
            <a:r>
              <a:rPr lang="it-IT" dirty="0"/>
              <a:t> 1 - Train Loss: </a:t>
            </a:r>
            <a:r>
              <a:rPr lang="it-IT" dirty="0">
                <a:highlight>
                  <a:srgbClr val="FF0000"/>
                </a:highlight>
              </a:rPr>
              <a:t>0.6827</a:t>
            </a:r>
            <a:r>
              <a:rPr lang="it-IT" dirty="0"/>
              <a:t> - Val </a:t>
            </a:r>
            <a:r>
              <a:rPr lang="it-IT" dirty="0" err="1"/>
              <a:t>Accuracy</a:t>
            </a:r>
            <a:r>
              <a:rPr lang="it-IT" dirty="0"/>
              <a:t>: </a:t>
            </a:r>
            <a:r>
              <a:rPr lang="it-IT" dirty="0">
                <a:highlight>
                  <a:srgbClr val="FF0000"/>
                </a:highlight>
              </a:rPr>
              <a:t>72.05%</a:t>
            </a:r>
          </a:p>
          <a:p>
            <a:pPr lvl="0"/>
            <a:r>
              <a:rPr lang="it-IT" dirty="0" err="1"/>
              <a:t>Epoch</a:t>
            </a:r>
            <a:r>
              <a:rPr lang="it-IT" dirty="0"/>
              <a:t> 2 - Train Loss: </a:t>
            </a:r>
            <a:r>
              <a:rPr lang="it-IT" dirty="0">
                <a:highlight>
                  <a:srgbClr val="FF0000"/>
                </a:highlight>
              </a:rPr>
              <a:t>0.4533</a:t>
            </a:r>
            <a:r>
              <a:rPr lang="it-IT" dirty="0"/>
              <a:t> - Val </a:t>
            </a:r>
            <a:r>
              <a:rPr lang="it-IT" dirty="0" err="1"/>
              <a:t>Accuracy</a:t>
            </a:r>
            <a:r>
              <a:rPr lang="it-IT" dirty="0"/>
              <a:t>: </a:t>
            </a:r>
            <a:r>
              <a:rPr lang="it-IT" dirty="0">
                <a:highlight>
                  <a:srgbClr val="FFFF00"/>
                </a:highlight>
              </a:rPr>
              <a:t>81.28%</a:t>
            </a:r>
          </a:p>
          <a:p>
            <a:pPr lvl="0"/>
            <a:r>
              <a:rPr lang="it-IT" dirty="0" err="1"/>
              <a:t>Epoch</a:t>
            </a:r>
            <a:r>
              <a:rPr lang="it-IT" dirty="0"/>
              <a:t> 3 - Train Loss: </a:t>
            </a:r>
            <a:r>
              <a:rPr lang="it-IT" dirty="0">
                <a:highlight>
                  <a:srgbClr val="FFFF00"/>
                </a:highlight>
              </a:rPr>
              <a:t>0.3694</a:t>
            </a:r>
            <a:r>
              <a:rPr lang="it-IT" dirty="0"/>
              <a:t> - Val </a:t>
            </a:r>
            <a:r>
              <a:rPr lang="it-IT" dirty="0" err="1"/>
              <a:t>Accuracy</a:t>
            </a:r>
            <a:r>
              <a:rPr lang="it-IT" dirty="0"/>
              <a:t>: </a:t>
            </a:r>
            <a:r>
              <a:rPr lang="it-IT" dirty="0">
                <a:highlight>
                  <a:srgbClr val="00FF00"/>
                </a:highlight>
              </a:rPr>
              <a:t>88.72%</a:t>
            </a:r>
            <a:r>
              <a:rPr lang="it-IT" dirty="0"/>
              <a:t> </a:t>
            </a:r>
          </a:p>
          <a:p>
            <a:pPr lvl="0"/>
            <a:r>
              <a:rPr lang="it-IT" dirty="0"/>
              <a:t>…</a:t>
            </a:r>
          </a:p>
          <a:p>
            <a:pPr lvl="0"/>
            <a:r>
              <a:rPr lang="it-IT" dirty="0" err="1"/>
              <a:t>Epoch</a:t>
            </a:r>
            <a:r>
              <a:rPr lang="it-IT" dirty="0"/>
              <a:t> 19 - Train Loss: </a:t>
            </a:r>
            <a:r>
              <a:rPr lang="it-IT" dirty="0">
                <a:highlight>
                  <a:srgbClr val="00FF00"/>
                </a:highlight>
              </a:rPr>
              <a:t>0.0348</a:t>
            </a:r>
            <a:r>
              <a:rPr lang="it-IT" dirty="0"/>
              <a:t> - Val </a:t>
            </a:r>
            <a:r>
              <a:rPr lang="it-IT" dirty="0" err="1"/>
              <a:t>Accuracy</a:t>
            </a:r>
            <a:r>
              <a:rPr lang="it-IT" dirty="0"/>
              <a:t>: </a:t>
            </a:r>
            <a:r>
              <a:rPr lang="it-IT" dirty="0">
                <a:highlight>
                  <a:srgbClr val="00FF00"/>
                </a:highlight>
              </a:rPr>
              <a:t>92.95%</a:t>
            </a:r>
          </a:p>
          <a:p>
            <a:pPr lvl="0"/>
            <a:r>
              <a:rPr lang="it-IT" dirty="0" err="1"/>
              <a:t>Epoch</a:t>
            </a:r>
            <a:r>
              <a:rPr lang="it-IT" dirty="0"/>
              <a:t> 20 - Train Loss: </a:t>
            </a:r>
            <a:r>
              <a:rPr lang="it-IT" dirty="0">
                <a:highlight>
                  <a:srgbClr val="00FF00"/>
                </a:highlight>
              </a:rPr>
              <a:t>0.0573</a:t>
            </a:r>
            <a:r>
              <a:rPr lang="it-IT" dirty="0"/>
              <a:t> - Val </a:t>
            </a:r>
            <a:r>
              <a:rPr lang="it-IT" dirty="0" err="1"/>
              <a:t>Accuracy</a:t>
            </a:r>
            <a:r>
              <a:rPr lang="it-IT" dirty="0"/>
              <a:t>: </a:t>
            </a:r>
            <a:r>
              <a:rPr lang="it-IT" dirty="0">
                <a:highlight>
                  <a:srgbClr val="00FF00"/>
                </a:highlight>
              </a:rPr>
              <a:t>94.23%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73FBEE8-AC0B-5926-65C4-CC0C62B41567}"/>
              </a:ext>
            </a:extLst>
          </p:cNvPr>
          <p:cNvSpPr>
            <a:spLocks noGrp="1"/>
          </p:cNvSpPr>
          <p:nvPr>
            <p:ph type="ftr" sz="quarter" idx="9"/>
          </p:nvPr>
        </p:nvSpPr>
        <p:spPr>
          <a:xfrm>
            <a:off x="1280160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ctr" anchorCtr="0" compatLnSpc="1">
            <a:noAutofit/>
          </a:bodyPr>
          <a:lstStyle>
            <a:defPPr>
              <a:defRPr lang="it-IT"/>
            </a:defPPr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it-IT" sz="1200" b="0" i="0" u="none" strike="noStrike" kern="1200" cap="none" spc="0" baseline="0">
                <a:solidFill>
                  <a:srgbClr val="898989"/>
                </a:solidFill>
                <a:uFillTx/>
                <a:latin typeface="Univers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it-IT"/>
              <a:t>Final Project</a:t>
            </a: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BDAF5D75-E73A-7171-6152-B0C793AFE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3303" y="6356355"/>
            <a:ext cx="410497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219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81099-A404-55A2-537D-47AA42A61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D4101B-6915-A22E-1E12-252348E8A52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dirty="0" err="1"/>
              <a:t>GradCAM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A5688E-4BFB-BC40-6B8B-D395637DFD21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80000"/>
              </a:lnSpc>
            </a:pPr>
            <a:r>
              <a:rPr lang="en-US" dirty="0"/>
              <a:t>To interpret the model's decisions, we applied </a:t>
            </a:r>
            <a:r>
              <a:rPr lang="en-US" b="1" dirty="0" err="1"/>
              <a:t>GradCAM</a:t>
            </a:r>
            <a:r>
              <a:rPr lang="en-US" dirty="0"/>
              <a:t> (</a:t>
            </a:r>
            <a:r>
              <a:rPr lang="en-US" i="1" dirty="0"/>
              <a:t>Gradient-weighted Class Activation Mapping</a:t>
            </a:r>
            <a:r>
              <a:rPr lang="en-US" dirty="0"/>
              <a:t>) to both models.</a:t>
            </a:r>
          </a:p>
          <a:p>
            <a:pPr lvl="0">
              <a:lnSpc>
                <a:spcPct val="80000"/>
              </a:lnSpc>
            </a:pPr>
            <a:r>
              <a:rPr lang="en-US" dirty="0"/>
              <a:t>Key parameter of our implementation:</a:t>
            </a:r>
          </a:p>
          <a:p>
            <a:pPr lvl="1">
              <a:lnSpc>
                <a:spcPct val="80000"/>
              </a:lnSpc>
            </a:pPr>
            <a:r>
              <a:rPr lang="en-US" b="1" dirty="0"/>
              <a:t>Target Layer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"</a:t>
            </a:r>
            <a:r>
              <a:rPr lang="en-US" i="1" dirty="0"/>
              <a:t>layer4</a:t>
            </a:r>
            <a:r>
              <a:rPr lang="en-US" dirty="0"/>
              <a:t>" — the last convolutional block, ideal for high-level feature localization.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For </a:t>
            </a:r>
            <a:r>
              <a:rPr lang="en-US" b="1" dirty="0"/>
              <a:t>each</a:t>
            </a:r>
            <a:r>
              <a:rPr lang="en-US" dirty="0"/>
              <a:t> input image, </a:t>
            </a:r>
            <a:r>
              <a:rPr lang="en-US" dirty="0" err="1"/>
              <a:t>GradCAM</a:t>
            </a:r>
            <a:r>
              <a:rPr lang="en-US" dirty="0"/>
              <a:t> computes a class-specific activation map based on gradients flowing into this layer.</a:t>
            </a:r>
          </a:p>
          <a:p>
            <a:pPr lvl="0">
              <a:lnSpc>
                <a:spcPct val="80000"/>
              </a:lnSpc>
            </a:pPr>
            <a:r>
              <a:rPr lang="en-US" dirty="0" err="1"/>
              <a:t>GradCAM</a:t>
            </a:r>
            <a:r>
              <a:rPr lang="en-US" dirty="0"/>
              <a:t> maps were generated in </a:t>
            </a:r>
            <a:r>
              <a:rPr lang="en-US" b="1" dirty="0"/>
              <a:t>batch mode</a:t>
            </a:r>
            <a:r>
              <a:rPr lang="en-US" dirty="0"/>
              <a:t> using a custom function that: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computes </a:t>
            </a:r>
            <a:r>
              <a:rPr lang="en-US" b="1" dirty="0"/>
              <a:t>forward and backward passes</a:t>
            </a:r>
            <a:r>
              <a:rPr lang="en-US" dirty="0"/>
              <a:t> per image,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supports both </a:t>
            </a:r>
            <a:r>
              <a:rPr lang="en-US" b="1" dirty="0"/>
              <a:t>predicted and ground-truth</a:t>
            </a:r>
            <a:r>
              <a:rPr lang="en-US" dirty="0"/>
              <a:t> target class </a:t>
            </a:r>
            <a:r>
              <a:rPr lang="en-US" b="1" dirty="0"/>
              <a:t>labels</a:t>
            </a:r>
            <a:r>
              <a:rPr lang="en-US" dirty="0"/>
              <a:t>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8C2F9C1-70E4-7749-4A25-481D969A0A64}"/>
              </a:ext>
            </a:extLst>
          </p:cNvPr>
          <p:cNvSpPr>
            <a:spLocks noGrp="1"/>
          </p:cNvSpPr>
          <p:nvPr>
            <p:ph type="ftr" sz="quarter" idx="9"/>
          </p:nvPr>
        </p:nvSpPr>
        <p:spPr>
          <a:xfrm>
            <a:off x="1280160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ctr" anchorCtr="0" compatLnSpc="1">
            <a:noAutofit/>
          </a:bodyPr>
          <a:lstStyle>
            <a:defPPr>
              <a:defRPr lang="it-IT"/>
            </a:defPPr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it-IT" sz="1200" b="0" i="0" u="none" strike="noStrike" kern="1200" cap="none" spc="0" baseline="0">
                <a:solidFill>
                  <a:srgbClr val="898989"/>
                </a:solidFill>
                <a:uFillTx/>
                <a:latin typeface="Univers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it-IT"/>
              <a:t>Final Project</a:t>
            </a: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762B5E87-FAF9-223E-5888-AC1BFA28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3303" y="6356355"/>
            <a:ext cx="410497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8297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843</Words>
  <Application>Microsoft Office PowerPoint</Application>
  <PresentationFormat>Widescreen</PresentationFormat>
  <Paragraphs>117</Paragraphs>
  <Slides>15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Cambria Math</vt:lpstr>
      <vt:lpstr>Montserrat</vt:lpstr>
      <vt:lpstr>Montserrat (Titoli)</vt:lpstr>
      <vt:lpstr>Univers</vt:lpstr>
      <vt:lpstr>Tema di Office</vt:lpstr>
      <vt:lpstr> AUTOMATIC CHECK OF EXPLAINABILITY METHOD USING SALIENCY MAPS </vt:lpstr>
      <vt:lpstr>outline</vt:lpstr>
      <vt:lpstr>Introduction</vt:lpstr>
      <vt:lpstr>Goals</vt:lpstr>
      <vt:lpstr>Graphically…</vt:lpstr>
      <vt:lpstr>Dataset Preparation</vt:lpstr>
      <vt:lpstr>M1 Training</vt:lpstr>
      <vt:lpstr>Training Results</vt:lpstr>
      <vt:lpstr>GradCAM</vt:lpstr>
      <vt:lpstr>IoU as Comparison Method</vt:lpstr>
      <vt:lpstr>Results - Aircrafts</vt:lpstr>
      <vt:lpstr>Results - Dogs</vt:lpstr>
      <vt:lpstr>Results - Penguins</vt:lpstr>
      <vt:lpstr>IoU Results</vt:lpstr>
      <vt:lpstr>End of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DARIO SCUDERI</dc:creator>
  <cp:lastModifiedBy>DARIO SCUDERI</cp:lastModifiedBy>
  <cp:revision>5</cp:revision>
  <dcterms:created xsi:type="dcterms:W3CDTF">2025-07-16T09:47:13Z</dcterms:created>
  <dcterms:modified xsi:type="dcterms:W3CDTF">2025-07-16T13:00:45Z</dcterms:modified>
</cp:coreProperties>
</file>

<file path=docProps/thumbnail.jpeg>
</file>